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Inter"/>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slideLayout" Target="../slideLayouts/slideLayout16.xml"/><Relationship Id="rId9"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Updating and Publishing Your React Native App</a:t>
            </a:r>
            <a:endParaRPr lang="en-US" sz="4450" dirty="0"/>
          </a:p>
        </p:txBody>
      </p:sp>
      <p:sp>
        <p:nvSpPr>
          <p:cNvPr id="4" name="Text 1"/>
          <p:cNvSpPr/>
          <p:nvPr/>
        </p:nvSpPr>
        <p:spPr>
          <a:xfrm>
            <a:off x="793790" y="305157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this comprehensive guide on handling updates and exploring publishing platforms for your React Native applications. Whether you're making improvements to an existing app or preparing to release your creation to the world, this presentation will walk you through the essential processes, best practices, and alternative distribution channels beyond the Google Play Store.</a:t>
            </a:r>
            <a:endParaRPr lang="en-US" sz="1750" dirty="0"/>
          </a:p>
        </p:txBody>
      </p:sp>
      <p:sp>
        <p:nvSpPr>
          <p:cNvPr id="5" name="Text 2"/>
          <p:cNvSpPr/>
          <p:nvPr/>
        </p:nvSpPr>
        <p:spPr>
          <a:xfrm>
            <a:off x="793790" y="548413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By the end of this presentation, you'll have a clear understanding of how to update your React Native app, efficiently deploy changes to Android devices, and explore various platforms where you can publish your application to reach your target audience.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7943" y="540544"/>
            <a:ext cx="9108281" cy="491371"/>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Introduction to Alternative Publishing Platforms</a:t>
            </a:r>
            <a:endParaRPr lang="en-US" sz="3050" dirty="0"/>
          </a:p>
        </p:txBody>
      </p:sp>
      <p:sp>
        <p:nvSpPr>
          <p:cNvPr id="3" name="Text 1"/>
          <p:cNvSpPr/>
          <p:nvPr/>
        </p:nvSpPr>
        <p:spPr>
          <a:xfrm>
            <a:off x="687943" y="1346359"/>
            <a:ext cx="13254514" cy="503158"/>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While Google Play Store is the most popular distribution platform for Android apps, there are several alternative platforms where you can publish your React Native application. These alternatives offer different advantages and may be more suitable depending on your specific needs and target audience.</a:t>
            </a:r>
            <a:endParaRPr lang="en-US" sz="1200" dirty="0"/>
          </a:p>
        </p:txBody>
      </p:sp>
      <p:sp>
        <p:nvSpPr>
          <p:cNvPr id="4" name="Text 2"/>
          <p:cNvSpPr/>
          <p:nvPr/>
        </p:nvSpPr>
        <p:spPr>
          <a:xfrm>
            <a:off x="687943" y="2026444"/>
            <a:ext cx="13254514" cy="503158"/>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Each platform has its own submission process, guidelines, and audience reach. Understanding these alternatives gives you more flexibility in how you distribute your app and can help you reach users who may not use the Google Play Store.</a:t>
            </a:r>
            <a:endParaRPr lang="en-US" sz="1200" dirty="0"/>
          </a:p>
        </p:txBody>
      </p:sp>
      <p:sp>
        <p:nvSpPr>
          <p:cNvPr id="5" name="Text 3"/>
          <p:cNvSpPr/>
          <p:nvPr/>
        </p:nvSpPr>
        <p:spPr>
          <a:xfrm>
            <a:off x="687943" y="2706529"/>
            <a:ext cx="13254514" cy="503158"/>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Inter" pitchFamily="34" charset="0"/>
                <a:ea typeface="Inter" pitchFamily="34" charset="-122"/>
                <a:cs typeface="Inter" pitchFamily="34" charset="-120"/>
              </a:rPr>
              <a:t>In the following slides, we'll explore three popular alternatives: GetJar, GitHub Releases, and Aptoide. Each offers unique benefits and considerations that may make them appropriate for your React Native app distribution strategy.</a:t>
            </a:r>
            <a:endParaRPr lang="en-US" sz="1200" dirty="0"/>
          </a:p>
        </p:txBody>
      </p:sp>
      <p:pic>
        <p:nvPicPr>
          <p:cNvPr id="6" name="Image 0" descr="preencoded.png">    </p:cNvPr>
          <p:cNvPicPr>
            <a:picLocks noChangeAspect="1"/>
          </p:cNvPicPr>
          <p:nvPr/>
        </p:nvPicPr>
        <p:blipFill>
          <a:blip r:embed="rId1"/>
          <a:stretch>
            <a:fillRect/>
          </a:stretch>
        </p:blipFill>
        <p:spPr>
          <a:xfrm>
            <a:off x="695563" y="3490198"/>
            <a:ext cx="4329232" cy="4329232"/>
          </a:xfrm>
          <a:prstGeom prst="rect">
            <a:avLst/>
          </a:prstGeom>
        </p:spPr>
      </p:pic>
      <p:pic>
        <p:nvPicPr>
          <p:cNvPr id="7" name="Image 1" descr="preencoded.png">    </p:cNvPr>
          <p:cNvPicPr>
            <a:picLocks noChangeAspect="1"/>
          </p:cNvPicPr>
          <p:nvPr/>
        </p:nvPicPr>
        <p:blipFill>
          <a:blip r:embed="rId2"/>
          <a:stretch>
            <a:fillRect/>
          </a:stretch>
        </p:blipFill>
        <p:spPr>
          <a:xfrm>
            <a:off x="5150525" y="3490198"/>
            <a:ext cx="4329232" cy="4329232"/>
          </a:xfrm>
          <a:prstGeom prst="rect">
            <a:avLst/>
          </a:prstGeom>
        </p:spPr>
      </p:pic>
      <p:pic>
        <p:nvPicPr>
          <p:cNvPr id="8" name="Image 2" descr="preencoded.png">    </p:cNvPr>
          <p:cNvPicPr>
            <a:picLocks noChangeAspect="1"/>
          </p:cNvPicPr>
          <p:nvPr/>
        </p:nvPicPr>
        <p:blipFill>
          <a:blip r:embed="rId3"/>
          <a:stretch>
            <a:fillRect/>
          </a:stretch>
        </p:blipFill>
        <p:spPr>
          <a:xfrm>
            <a:off x="9605486" y="3490198"/>
            <a:ext cx="4329232" cy="4329232"/>
          </a:xfrm>
          <a:prstGeom prst="rect">
            <a:avLst/>
          </a:prstGeom>
        </p:spPr>
      </p:pic>
      <p:pic>
        <p:nvPicPr>
          <p:cNvPr id="9"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5302"/>
          </a:xfrm>
          <a:prstGeom prst="rect">
            <a:avLst/>
          </a:prstGeom>
        </p:spPr>
      </p:pic>
      <p:sp>
        <p:nvSpPr>
          <p:cNvPr id="3" name="Text 0"/>
          <p:cNvSpPr/>
          <p:nvPr/>
        </p:nvSpPr>
        <p:spPr>
          <a:xfrm>
            <a:off x="751403" y="3162419"/>
            <a:ext cx="8816816" cy="603766"/>
          </a:xfrm>
          <a:prstGeom prst="rect">
            <a:avLst/>
          </a:prstGeom>
          <a:noFill/>
          <a:ln/>
        </p:spPr>
        <p:txBody>
          <a:bodyPr wrap="none" lIns="0" tIns="0" rIns="0" bIns="0" rtlCol="0" anchor="t"/>
          <a:lstStyle/>
          <a:p>
            <a:pPr algn="l" indent="0" marL="0">
              <a:lnSpc>
                <a:spcPts val="4750"/>
              </a:lnSpc>
              <a:buNone/>
            </a:pPr>
            <a:r>
              <a:rPr lang="en-US" sz="3800" b="1" dirty="0">
                <a:solidFill>
                  <a:srgbClr val="000000"/>
                </a:solidFill>
                <a:latin typeface="Inter Bold" pitchFamily="34" charset="0"/>
                <a:ea typeface="Inter Bold" pitchFamily="34" charset="-122"/>
                <a:cs typeface="Inter Bold" pitchFamily="34" charset="-120"/>
              </a:rPr>
              <a:t>GetJar: Independent App Distribution</a:t>
            </a:r>
            <a:endParaRPr lang="en-US" sz="3800" dirty="0"/>
          </a:p>
        </p:txBody>
      </p:sp>
      <p:sp>
        <p:nvSpPr>
          <p:cNvPr id="4" name="Shape 1"/>
          <p:cNvSpPr/>
          <p:nvPr/>
        </p:nvSpPr>
        <p:spPr>
          <a:xfrm>
            <a:off x="751403" y="4055983"/>
            <a:ext cx="434697" cy="434697"/>
          </a:xfrm>
          <a:prstGeom prst="roundRect">
            <a:avLst>
              <a:gd name="adj" fmla="val 18670"/>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23793" y="4092119"/>
            <a:ext cx="289798" cy="362307"/>
          </a:xfrm>
          <a:prstGeom prst="rect">
            <a:avLst/>
          </a:prstGeom>
        </p:spPr>
      </p:pic>
      <p:sp>
        <p:nvSpPr>
          <p:cNvPr id="6" name="Text 2"/>
          <p:cNvSpPr/>
          <p:nvPr/>
        </p:nvSpPr>
        <p:spPr>
          <a:xfrm>
            <a:off x="1379220" y="4122301"/>
            <a:ext cx="2435781" cy="301943"/>
          </a:xfrm>
          <a:prstGeom prst="rect">
            <a:avLst/>
          </a:prstGeom>
          <a:noFill/>
          <a:ln/>
        </p:spPr>
        <p:txBody>
          <a:bodyPr wrap="none" lIns="0" tIns="0" rIns="0" bIns="0" rtlCol="0" anchor="t"/>
          <a:lstStyle/>
          <a:p>
            <a:pPr algn="l" indent="0" marL="0">
              <a:lnSpc>
                <a:spcPts val="2350"/>
              </a:lnSpc>
              <a:buNone/>
            </a:pPr>
            <a:r>
              <a:rPr lang="en-US" sz="1900" b="1" dirty="0">
                <a:solidFill>
                  <a:srgbClr val="000000"/>
                </a:solidFill>
                <a:latin typeface="Inter Bold" pitchFamily="34" charset="0"/>
                <a:ea typeface="Inter Bold" pitchFamily="34" charset="-122"/>
                <a:cs typeface="Inter Bold" pitchFamily="34" charset="-120"/>
              </a:rPr>
              <a:t>Established Platform</a:t>
            </a:r>
            <a:endParaRPr lang="en-US" sz="1900" dirty="0"/>
          </a:p>
        </p:txBody>
      </p:sp>
      <p:sp>
        <p:nvSpPr>
          <p:cNvPr id="7" name="Text 3"/>
          <p:cNvSpPr/>
          <p:nvPr/>
        </p:nvSpPr>
        <p:spPr>
          <a:xfrm>
            <a:off x="1379220" y="4540091"/>
            <a:ext cx="5815251" cy="61817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One of the older independent app stores with a significant user base seeking alternatives to Google Play.</a:t>
            </a:r>
            <a:endParaRPr lang="en-US" sz="1500" dirty="0"/>
          </a:p>
        </p:txBody>
      </p:sp>
      <p:sp>
        <p:nvSpPr>
          <p:cNvPr id="8" name="Shape 4"/>
          <p:cNvSpPr/>
          <p:nvPr/>
        </p:nvSpPr>
        <p:spPr>
          <a:xfrm>
            <a:off x="7435929" y="4055983"/>
            <a:ext cx="434697" cy="434697"/>
          </a:xfrm>
          <a:prstGeom prst="roundRect">
            <a:avLst>
              <a:gd name="adj" fmla="val 18670"/>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7508319" y="4092119"/>
            <a:ext cx="289798" cy="362307"/>
          </a:xfrm>
          <a:prstGeom prst="rect">
            <a:avLst/>
          </a:prstGeom>
        </p:spPr>
      </p:pic>
      <p:sp>
        <p:nvSpPr>
          <p:cNvPr id="10" name="Text 5"/>
          <p:cNvSpPr/>
          <p:nvPr/>
        </p:nvSpPr>
        <p:spPr>
          <a:xfrm>
            <a:off x="8063746" y="4122301"/>
            <a:ext cx="2534841" cy="301943"/>
          </a:xfrm>
          <a:prstGeom prst="rect">
            <a:avLst/>
          </a:prstGeom>
          <a:noFill/>
          <a:ln/>
        </p:spPr>
        <p:txBody>
          <a:bodyPr wrap="none" lIns="0" tIns="0" rIns="0" bIns="0" rtlCol="0" anchor="t"/>
          <a:lstStyle/>
          <a:p>
            <a:pPr algn="l" indent="0" marL="0">
              <a:lnSpc>
                <a:spcPts val="2350"/>
              </a:lnSpc>
              <a:buNone/>
            </a:pPr>
            <a:r>
              <a:rPr lang="en-US" sz="1900" b="1" dirty="0">
                <a:solidFill>
                  <a:srgbClr val="000000"/>
                </a:solidFill>
                <a:latin typeface="Inter Bold" pitchFamily="34" charset="0"/>
                <a:ea typeface="Inter Bold" pitchFamily="34" charset="-122"/>
                <a:cs typeface="Inter Bold" pitchFamily="34" charset="-120"/>
              </a:rPr>
              <a:t>Monetization Options</a:t>
            </a:r>
            <a:endParaRPr lang="en-US" sz="1900" dirty="0"/>
          </a:p>
        </p:txBody>
      </p:sp>
      <p:sp>
        <p:nvSpPr>
          <p:cNvPr id="11" name="Text 6"/>
          <p:cNvSpPr/>
          <p:nvPr/>
        </p:nvSpPr>
        <p:spPr>
          <a:xfrm>
            <a:off x="8063746" y="4540091"/>
            <a:ext cx="5815251" cy="61817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Offers both free and premium app distribution with various revenue models to choose from.</a:t>
            </a:r>
            <a:endParaRPr lang="en-US" sz="1500" dirty="0"/>
          </a:p>
        </p:txBody>
      </p:sp>
      <p:sp>
        <p:nvSpPr>
          <p:cNvPr id="12" name="Shape 7"/>
          <p:cNvSpPr/>
          <p:nvPr/>
        </p:nvSpPr>
        <p:spPr>
          <a:xfrm>
            <a:off x="751403" y="5544622"/>
            <a:ext cx="434697" cy="434697"/>
          </a:xfrm>
          <a:prstGeom prst="roundRect">
            <a:avLst>
              <a:gd name="adj" fmla="val 18670"/>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823793" y="5580757"/>
            <a:ext cx="289798" cy="362307"/>
          </a:xfrm>
          <a:prstGeom prst="rect">
            <a:avLst/>
          </a:prstGeom>
        </p:spPr>
      </p:pic>
      <p:sp>
        <p:nvSpPr>
          <p:cNvPr id="14" name="Text 8"/>
          <p:cNvSpPr/>
          <p:nvPr/>
        </p:nvSpPr>
        <p:spPr>
          <a:xfrm>
            <a:off x="1379220" y="5610939"/>
            <a:ext cx="2415302" cy="301943"/>
          </a:xfrm>
          <a:prstGeom prst="rect">
            <a:avLst/>
          </a:prstGeom>
          <a:noFill/>
          <a:ln/>
        </p:spPr>
        <p:txBody>
          <a:bodyPr wrap="none" lIns="0" tIns="0" rIns="0" bIns="0" rtlCol="0" anchor="t"/>
          <a:lstStyle/>
          <a:p>
            <a:pPr algn="l" indent="0" marL="0">
              <a:lnSpc>
                <a:spcPts val="2350"/>
              </a:lnSpc>
              <a:buNone/>
            </a:pPr>
            <a:r>
              <a:rPr lang="en-US" sz="1900" b="1" dirty="0">
                <a:solidFill>
                  <a:srgbClr val="000000"/>
                </a:solidFill>
                <a:latin typeface="Inter Bold" pitchFamily="34" charset="0"/>
                <a:ea typeface="Inter Bold" pitchFamily="34" charset="-122"/>
                <a:cs typeface="Inter Bold" pitchFamily="34" charset="-120"/>
              </a:rPr>
              <a:t>Cross-Platform</a:t>
            </a:r>
            <a:endParaRPr lang="en-US" sz="1900" dirty="0"/>
          </a:p>
        </p:txBody>
      </p:sp>
      <p:sp>
        <p:nvSpPr>
          <p:cNvPr id="15" name="Text 9"/>
          <p:cNvSpPr/>
          <p:nvPr/>
        </p:nvSpPr>
        <p:spPr>
          <a:xfrm>
            <a:off x="1379220" y="6028730"/>
            <a:ext cx="5815251" cy="61817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Supports multiple mobile platforms, making it suitable for React Native apps targeting different operating systems.</a:t>
            </a:r>
            <a:endParaRPr lang="en-US" sz="1500" dirty="0"/>
          </a:p>
        </p:txBody>
      </p:sp>
      <p:sp>
        <p:nvSpPr>
          <p:cNvPr id="16" name="Shape 10"/>
          <p:cNvSpPr/>
          <p:nvPr/>
        </p:nvSpPr>
        <p:spPr>
          <a:xfrm>
            <a:off x="7435929" y="5544622"/>
            <a:ext cx="434697" cy="434697"/>
          </a:xfrm>
          <a:prstGeom prst="roundRect">
            <a:avLst>
              <a:gd name="adj" fmla="val 18670"/>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7508319" y="5580757"/>
            <a:ext cx="289798" cy="362307"/>
          </a:xfrm>
          <a:prstGeom prst="rect">
            <a:avLst/>
          </a:prstGeom>
        </p:spPr>
      </p:pic>
      <p:sp>
        <p:nvSpPr>
          <p:cNvPr id="18" name="Text 11"/>
          <p:cNvSpPr/>
          <p:nvPr/>
        </p:nvSpPr>
        <p:spPr>
          <a:xfrm>
            <a:off x="8063746" y="5610939"/>
            <a:ext cx="2415302" cy="301943"/>
          </a:xfrm>
          <a:prstGeom prst="rect">
            <a:avLst/>
          </a:prstGeom>
          <a:noFill/>
          <a:ln/>
        </p:spPr>
        <p:txBody>
          <a:bodyPr wrap="none" lIns="0" tIns="0" rIns="0" bIns="0" rtlCol="0" anchor="t"/>
          <a:lstStyle/>
          <a:p>
            <a:pPr algn="l" indent="0" marL="0">
              <a:lnSpc>
                <a:spcPts val="2350"/>
              </a:lnSpc>
              <a:buNone/>
            </a:pPr>
            <a:r>
              <a:rPr lang="en-US" sz="1900" b="1" dirty="0">
                <a:solidFill>
                  <a:srgbClr val="000000"/>
                </a:solidFill>
                <a:latin typeface="Inter Bold" pitchFamily="34" charset="0"/>
                <a:ea typeface="Inter Bold" pitchFamily="34" charset="-122"/>
                <a:cs typeface="Inter Bold" pitchFamily="34" charset="-120"/>
              </a:rPr>
              <a:t>Global Reach</a:t>
            </a:r>
            <a:endParaRPr lang="en-US" sz="1900" dirty="0"/>
          </a:p>
        </p:txBody>
      </p:sp>
      <p:sp>
        <p:nvSpPr>
          <p:cNvPr id="19" name="Text 12"/>
          <p:cNvSpPr/>
          <p:nvPr/>
        </p:nvSpPr>
        <p:spPr>
          <a:xfrm>
            <a:off x="8063746" y="6028730"/>
            <a:ext cx="5815251" cy="61817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Provides access to international markets with users who specifically seek alternatives to mainstream app stores.</a:t>
            </a:r>
            <a:endParaRPr lang="en-US" sz="1500" dirty="0"/>
          </a:p>
        </p:txBody>
      </p:sp>
      <p:sp>
        <p:nvSpPr>
          <p:cNvPr id="20" name="Text 13"/>
          <p:cNvSpPr/>
          <p:nvPr/>
        </p:nvSpPr>
        <p:spPr>
          <a:xfrm>
            <a:off x="751403" y="6864191"/>
            <a:ext cx="13127593" cy="61817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GetJar is a well-established platform for distributing Android apps that focuses on users who prefer alternatives to the Google Play Store. It offers a significant audience reach and flexible monetization options for developers looking to distribute their React Native applications.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16399"/>
            <a:ext cx="11649075"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GitHub Releases: Developer-Focused Distribution</a:t>
            </a:r>
            <a:endParaRPr lang="en-US" sz="3750" dirty="0"/>
          </a:p>
        </p:txBody>
      </p:sp>
      <p:sp>
        <p:nvSpPr>
          <p:cNvPr id="3" name="Shape 1"/>
          <p:cNvSpPr/>
          <p:nvPr/>
        </p:nvSpPr>
        <p:spPr>
          <a:xfrm>
            <a:off x="793790" y="1704380"/>
            <a:ext cx="2173724" cy="1110734"/>
          </a:xfrm>
          <a:prstGeom prst="roundRect">
            <a:avLst>
              <a:gd name="adj" fmla="val 7290"/>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45099" y="2090261"/>
            <a:ext cx="271105" cy="338852"/>
          </a:xfrm>
          <a:prstGeom prst="rect">
            <a:avLst/>
          </a:prstGeom>
        </p:spPr>
      </p:pic>
      <p:sp>
        <p:nvSpPr>
          <p:cNvPr id="5" name="Text 2"/>
          <p:cNvSpPr/>
          <p:nvPr/>
        </p:nvSpPr>
        <p:spPr>
          <a:xfrm>
            <a:off x="3160276" y="1897142"/>
            <a:ext cx="3128843"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Create a GitHub repository</a:t>
            </a:r>
            <a:endParaRPr lang="en-US" sz="1850" dirty="0"/>
          </a:p>
        </p:txBody>
      </p:sp>
      <p:sp>
        <p:nvSpPr>
          <p:cNvPr id="6" name="Text 3"/>
          <p:cNvSpPr/>
          <p:nvPr/>
        </p:nvSpPr>
        <p:spPr>
          <a:xfrm>
            <a:off x="3160276" y="2313980"/>
            <a:ext cx="4414242"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Host your app's source code or just the releases</a:t>
            </a:r>
            <a:endParaRPr lang="en-US" sz="1500" dirty="0"/>
          </a:p>
        </p:txBody>
      </p:sp>
      <p:sp>
        <p:nvSpPr>
          <p:cNvPr id="7" name="Shape 4"/>
          <p:cNvSpPr/>
          <p:nvPr/>
        </p:nvSpPr>
        <p:spPr>
          <a:xfrm>
            <a:off x="3063835" y="2805589"/>
            <a:ext cx="10676453" cy="11430"/>
          </a:xfrm>
          <a:prstGeom prst="roundRect">
            <a:avLst>
              <a:gd name="adj" fmla="val 708465"/>
            </a:avLst>
          </a:prstGeom>
          <a:solidFill>
            <a:srgbClr val="E1C7B6"/>
          </a:solidFill>
          <a:ln/>
        </p:spPr>
      </p:sp>
      <p:sp>
        <p:nvSpPr>
          <p:cNvPr id="8" name="Shape 5"/>
          <p:cNvSpPr/>
          <p:nvPr/>
        </p:nvSpPr>
        <p:spPr>
          <a:xfrm>
            <a:off x="793790" y="2911435"/>
            <a:ext cx="4347567" cy="1110734"/>
          </a:xfrm>
          <a:prstGeom prst="roundRect">
            <a:avLst>
              <a:gd name="adj" fmla="val 7290"/>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32021" y="3297317"/>
            <a:ext cx="271105" cy="338852"/>
          </a:xfrm>
          <a:prstGeom prst="rect">
            <a:avLst/>
          </a:prstGeom>
        </p:spPr>
      </p:pic>
      <p:sp>
        <p:nvSpPr>
          <p:cNvPr id="10" name="Text 6"/>
          <p:cNvSpPr/>
          <p:nvPr/>
        </p:nvSpPr>
        <p:spPr>
          <a:xfrm>
            <a:off x="5334119" y="3104198"/>
            <a:ext cx="2456378"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Create a new release</a:t>
            </a:r>
            <a:endParaRPr lang="en-US" sz="1850" dirty="0"/>
          </a:p>
        </p:txBody>
      </p:sp>
      <p:sp>
        <p:nvSpPr>
          <p:cNvPr id="11" name="Text 7"/>
          <p:cNvSpPr/>
          <p:nvPr/>
        </p:nvSpPr>
        <p:spPr>
          <a:xfrm>
            <a:off x="5334119" y="3521035"/>
            <a:ext cx="3174563"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Tag versions and write changelogs</a:t>
            </a:r>
            <a:endParaRPr lang="en-US" sz="1500" dirty="0"/>
          </a:p>
        </p:txBody>
      </p:sp>
      <p:sp>
        <p:nvSpPr>
          <p:cNvPr id="12" name="Shape 8"/>
          <p:cNvSpPr/>
          <p:nvPr/>
        </p:nvSpPr>
        <p:spPr>
          <a:xfrm>
            <a:off x="5237678" y="4012644"/>
            <a:ext cx="8502610" cy="11430"/>
          </a:xfrm>
          <a:prstGeom prst="roundRect">
            <a:avLst>
              <a:gd name="adj" fmla="val 708465"/>
            </a:avLst>
          </a:prstGeom>
          <a:solidFill>
            <a:srgbClr val="E1C7B6"/>
          </a:solidFill>
          <a:ln/>
        </p:spPr>
      </p:sp>
      <p:sp>
        <p:nvSpPr>
          <p:cNvPr id="13" name="Shape 9"/>
          <p:cNvSpPr/>
          <p:nvPr/>
        </p:nvSpPr>
        <p:spPr>
          <a:xfrm>
            <a:off x="793790" y="4118491"/>
            <a:ext cx="6521410" cy="1110734"/>
          </a:xfrm>
          <a:prstGeom prst="roundRect">
            <a:avLst>
              <a:gd name="adj" fmla="val 7290"/>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918942" y="4504373"/>
            <a:ext cx="271105" cy="338852"/>
          </a:xfrm>
          <a:prstGeom prst="rect">
            <a:avLst/>
          </a:prstGeom>
        </p:spPr>
      </p:pic>
      <p:sp>
        <p:nvSpPr>
          <p:cNvPr id="15" name="Text 10"/>
          <p:cNvSpPr/>
          <p:nvPr/>
        </p:nvSpPr>
        <p:spPr>
          <a:xfrm>
            <a:off x="7507962" y="4311253"/>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Upload APK files</a:t>
            </a:r>
            <a:endParaRPr lang="en-US" sz="1850" dirty="0"/>
          </a:p>
        </p:txBody>
      </p:sp>
      <p:sp>
        <p:nvSpPr>
          <p:cNvPr id="16" name="Text 11"/>
          <p:cNvSpPr/>
          <p:nvPr/>
        </p:nvSpPr>
        <p:spPr>
          <a:xfrm>
            <a:off x="7507962" y="4728091"/>
            <a:ext cx="3424118"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Attach built packages to each release</a:t>
            </a:r>
            <a:endParaRPr lang="en-US" sz="1500" dirty="0"/>
          </a:p>
        </p:txBody>
      </p:sp>
      <p:sp>
        <p:nvSpPr>
          <p:cNvPr id="17" name="Text 12"/>
          <p:cNvSpPr/>
          <p:nvPr/>
        </p:nvSpPr>
        <p:spPr>
          <a:xfrm>
            <a:off x="793790" y="5446038"/>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While not a traditional app store, GitHub Releases offers a straightforward way to distribute your React Native APK directly to users. This approach gives you complete control over the distribution process and is particularly useful for beta testing or distributing to a specific audience like testers, contributors, or technical users.</a:t>
            </a:r>
            <a:endParaRPr lang="en-US" sz="1500" dirty="0"/>
          </a:p>
        </p:txBody>
      </p:sp>
      <p:sp>
        <p:nvSpPr>
          <p:cNvPr id="18" name="Text 13"/>
          <p:cNvSpPr/>
          <p:nvPr/>
        </p:nvSpPr>
        <p:spPr>
          <a:xfrm>
            <a:off x="793790" y="6587966"/>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GitHub Releases lets you maintain a version history, provide detailed release notes, and collect feedback through GitHub's issue tracking system. However, users must manually download and install the APK, which requires enabling installation from unknown sources on their devices.</a:t>
            </a:r>
            <a:endParaRPr lang="en-US" sz="1500" dirty="0"/>
          </a:p>
        </p:txBody>
      </p:sp>
      <p:pic>
        <p:nvPicPr>
          <p:cNvPr id="19"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86314"/>
            <a:ext cx="1145250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Aptoide: Open Source App Store Platform</a:t>
            </a:r>
            <a:endParaRPr lang="en-US" sz="4450" dirty="0"/>
          </a:p>
        </p:txBody>
      </p:sp>
      <p:sp>
        <p:nvSpPr>
          <p:cNvPr id="3" name="Text 1"/>
          <p:cNvSpPr/>
          <p:nvPr/>
        </p:nvSpPr>
        <p:spPr>
          <a:xfrm>
            <a:off x="793790" y="2262068"/>
            <a:ext cx="285202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Decentralized Model</a:t>
            </a:r>
            <a:endParaRPr lang="en-US" sz="2200" dirty="0"/>
          </a:p>
        </p:txBody>
      </p:sp>
      <p:sp>
        <p:nvSpPr>
          <p:cNvPr id="4" name="Text 2"/>
          <p:cNvSpPr/>
          <p:nvPr/>
        </p:nvSpPr>
        <p:spPr>
          <a:xfrm>
            <a:off x="793790" y="2843213"/>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Aptoide operates on a decentralized app store model where developers can create their own store within the platform. This gives you more control over how your app is presented and distributed.</a:t>
            </a:r>
            <a:endParaRPr lang="en-US" sz="1750" dirty="0"/>
          </a:p>
        </p:txBody>
      </p:sp>
      <p:sp>
        <p:nvSpPr>
          <p:cNvPr id="5" name="Text 3"/>
          <p:cNvSpPr/>
          <p:nvPr/>
        </p:nvSpPr>
        <p:spPr>
          <a:xfrm>
            <a:off x="793790" y="5224701"/>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platform supports a wide range of applications including React Native apps and allows both free and paid distribution models.</a:t>
            </a:r>
            <a:endParaRPr lang="en-US" sz="1750" dirty="0"/>
          </a:p>
        </p:txBody>
      </p:sp>
      <p:sp>
        <p:nvSpPr>
          <p:cNvPr id="6" name="Text 4"/>
          <p:cNvSpPr/>
          <p:nvPr/>
        </p:nvSpPr>
        <p:spPr>
          <a:xfrm>
            <a:off x="5332928" y="22620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Key Features</a:t>
            </a:r>
            <a:endParaRPr lang="en-US" sz="2200" dirty="0"/>
          </a:p>
        </p:txBody>
      </p:sp>
      <p:sp>
        <p:nvSpPr>
          <p:cNvPr id="7" name="Text 5"/>
          <p:cNvSpPr/>
          <p:nvPr/>
        </p:nvSpPr>
        <p:spPr>
          <a:xfrm>
            <a:off x="5332928" y="2843213"/>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Create your own branded store within the platform</a:t>
            </a:r>
            <a:endParaRPr lang="en-US" sz="1750" dirty="0"/>
          </a:p>
        </p:txBody>
      </p:sp>
      <p:sp>
        <p:nvSpPr>
          <p:cNvPr id="8" name="Text 6"/>
          <p:cNvSpPr/>
          <p:nvPr/>
        </p:nvSpPr>
        <p:spPr>
          <a:xfrm>
            <a:off x="5332928" y="3648313"/>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No registration required for users to download apps</a:t>
            </a:r>
            <a:endParaRPr lang="en-US" sz="1750" dirty="0"/>
          </a:p>
        </p:txBody>
      </p:sp>
      <p:sp>
        <p:nvSpPr>
          <p:cNvPr id="9" name="Text 7"/>
          <p:cNvSpPr/>
          <p:nvPr/>
        </p:nvSpPr>
        <p:spPr>
          <a:xfrm>
            <a:off x="5332928" y="4453414"/>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Support for in-app purchases and premium apps</a:t>
            </a:r>
            <a:endParaRPr lang="en-US" sz="1750" dirty="0"/>
          </a:p>
        </p:txBody>
      </p:sp>
      <p:sp>
        <p:nvSpPr>
          <p:cNvPr id="10" name="Text 8"/>
          <p:cNvSpPr/>
          <p:nvPr/>
        </p:nvSpPr>
        <p:spPr>
          <a:xfrm>
            <a:off x="5332928" y="5258514"/>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Built-in social features for user engagement</a:t>
            </a:r>
            <a:endParaRPr lang="en-US" sz="1750" dirty="0"/>
          </a:p>
        </p:txBody>
      </p:sp>
      <p:sp>
        <p:nvSpPr>
          <p:cNvPr id="11" name="Text 9"/>
          <p:cNvSpPr/>
          <p:nvPr/>
        </p:nvSpPr>
        <p:spPr>
          <a:xfrm>
            <a:off x="5332928" y="6063615"/>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Analytics and reporting tools for developers</a:t>
            </a:r>
            <a:endParaRPr lang="en-US" sz="1750" dirty="0"/>
          </a:p>
        </p:txBody>
      </p:sp>
      <p:sp>
        <p:nvSpPr>
          <p:cNvPr id="12" name="Text 10"/>
          <p:cNvSpPr/>
          <p:nvPr/>
        </p:nvSpPr>
        <p:spPr>
          <a:xfrm>
            <a:off x="9872067" y="22620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Financial Model</a:t>
            </a:r>
            <a:endParaRPr lang="en-US" sz="2200" dirty="0"/>
          </a:p>
        </p:txBody>
      </p:sp>
      <p:sp>
        <p:nvSpPr>
          <p:cNvPr id="13" name="Text 11"/>
          <p:cNvSpPr/>
          <p:nvPr/>
        </p:nvSpPr>
        <p:spPr>
          <a:xfrm>
            <a:off x="9872067" y="2843213"/>
            <a:ext cx="3978116"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There is no upfront cost to publish on Aptoide, making it accessible for independent developers and small studios. For paid apps, Aptoide offers revenue sharing options that can provide an alternative monetization channel.</a:t>
            </a:r>
            <a:endParaRPr lang="en-US" sz="1750" dirty="0"/>
          </a:p>
        </p:txBody>
      </p:sp>
      <p:sp>
        <p:nvSpPr>
          <p:cNvPr id="14" name="Text 12"/>
          <p:cNvSpPr/>
          <p:nvPr/>
        </p:nvSpPr>
        <p:spPr>
          <a:xfrm>
            <a:off x="9872067" y="558760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platform also supports various advertising models to help developers generate revenue from free applications.</a:t>
            </a:r>
            <a:endParaRPr lang="en-US" sz="1750" dirty="0"/>
          </a:p>
        </p:txBody>
      </p:sp>
      <p:pic>
        <p:nvPicPr>
          <p:cNvPr id="15"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98540"/>
            <a:ext cx="8336042"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Comparing Distribution Platforms</a:t>
            </a:r>
            <a:endParaRPr lang="en-US" sz="4000" dirty="0"/>
          </a:p>
        </p:txBody>
      </p:sp>
      <p:sp>
        <p:nvSpPr>
          <p:cNvPr id="3" name="Shape 1"/>
          <p:cNvSpPr/>
          <p:nvPr/>
        </p:nvSpPr>
        <p:spPr>
          <a:xfrm>
            <a:off x="793790" y="1642586"/>
            <a:ext cx="13042821" cy="4122420"/>
          </a:xfrm>
          <a:prstGeom prst="roundRect">
            <a:avLst>
              <a:gd name="adj" fmla="val 2080"/>
            </a:avLst>
          </a:prstGeom>
          <a:noFill/>
          <a:ln w="7620">
            <a:solidFill>
              <a:srgbClr val="000000">
                <a:alpha val="8000"/>
              </a:srgbClr>
            </a:solidFill>
            <a:prstDash val="solid"/>
          </a:ln>
        </p:spPr>
      </p:sp>
      <p:sp>
        <p:nvSpPr>
          <p:cNvPr id="4" name="Shape 2"/>
          <p:cNvSpPr/>
          <p:nvPr/>
        </p:nvSpPr>
        <p:spPr>
          <a:xfrm>
            <a:off x="801410" y="1650206"/>
            <a:ext cx="13027581" cy="586740"/>
          </a:xfrm>
          <a:prstGeom prst="rect">
            <a:avLst/>
          </a:prstGeom>
          <a:solidFill>
            <a:srgbClr val="FFFFFF">
              <a:alpha val="4000"/>
            </a:srgbClr>
          </a:solidFill>
          <a:ln/>
        </p:spPr>
      </p:sp>
      <p:sp>
        <p:nvSpPr>
          <p:cNvPr id="5" name="Text 3"/>
          <p:cNvSpPr/>
          <p:nvPr/>
        </p:nvSpPr>
        <p:spPr>
          <a:xfrm>
            <a:off x="1005840" y="1780222"/>
            <a:ext cx="2192179" cy="326708"/>
          </a:xfrm>
          <a:prstGeom prst="rect">
            <a:avLst/>
          </a:prstGeom>
          <a:noFill/>
          <a:ln/>
        </p:spPr>
        <p:txBody>
          <a:bodyPr wrap="none" lIns="0" tIns="0" rIns="0" bIns="0" rtlCol="0" anchor="t"/>
          <a:lstStyle/>
          <a:p>
            <a:pPr algn="l" indent="0" marL="0">
              <a:lnSpc>
                <a:spcPts val="2550"/>
              </a:lnSpc>
              <a:buNone/>
            </a:pPr>
            <a:r>
              <a:rPr lang="en-US" sz="1600" b="1" dirty="0">
                <a:solidFill>
                  <a:srgbClr val="000000"/>
                </a:solidFill>
                <a:latin typeface="Inter" pitchFamily="34" charset="0"/>
                <a:ea typeface="Inter" pitchFamily="34" charset="-122"/>
                <a:cs typeface="Inter" pitchFamily="34" charset="-120"/>
              </a:rPr>
              <a:t>Feature</a:t>
            </a:r>
            <a:endParaRPr lang="en-US" sz="1600" dirty="0"/>
          </a:p>
        </p:txBody>
      </p:sp>
      <p:sp>
        <p:nvSpPr>
          <p:cNvPr id="6" name="Text 4"/>
          <p:cNvSpPr/>
          <p:nvPr/>
        </p:nvSpPr>
        <p:spPr>
          <a:xfrm>
            <a:off x="3613785" y="1780222"/>
            <a:ext cx="2386370" cy="326708"/>
          </a:xfrm>
          <a:prstGeom prst="rect">
            <a:avLst/>
          </a:prstGeom>
          <a:noFill/>
          <a:ln/>
        </p:spPr>
        <p:txBody>
          <a:bodyPr wrap="none" lIns="0" tIns="0" rIns="0" bIns="0" rtlCol="0" anchor="t"/>
          <a:lstStyle/>
          <a:p>
            <a:pPr algn="l" indent="0" marL="0">
              <a:lnSpc>
                <a:spcPts val="2550"/>
              </a:lnSpc>
              <a:buNone/>
            </a:pPr>
            <a:r>
              <a:rPr lang="en-US" sz="1600" b="1" dirty="0">
                <a:solidFill>
                  <a:srgbClr val="000000"/>
                </a:solidFill>
                <a:latin typeface="Inter" pitchFamily="34" charset="0"/>
                <a:ea typeface="Inter" pitchFamily="34" charset="-122"/>
                <a:cs typeface="Inter" pitchFamily="34" charset="-120"/>
              </a:rPr>
              <a:t>Google Play</a:t>
            </a:r>
            <a:endParaRPr lang="en-US" sz="1600" dirty="0"/>
          </a:p>
        </p:txBody>
      </p:sp>
      <p:sp>
        <p:nvSpPr>
          <p:cNvPr id="7" name="Text 5"/>
          <p:cNvSpPr/>
          <p:nvPr/>
        </p:nvSpPr>
        <p:spPr>
          <a:xfrm>
            <a:off x="6415921" y="1780222"/>
            <a:ext cx="2124551" cy="326708"/>
          </a:xfrm>
          <a:prstGeom prst="rect">
            <a:avLst/>
          </a:prstGeom>
          <a:noFill/>
          <a:ln/>
        </p:spPr>
        <p:txBody>
          <a:bodyPr wrap="none" lIns="0" tIns="0" rIns="0" bIns="0" rtlCol="0" anchor="t"/>
          <a:lstStyle/>
          <a:p>
            <a:pPr algn="l" indent="0" marL="0">
              <a:lnSpc>
                <a:spcPts val="2550"/>
              </a:lnSpc>
              <a:buNone/>
            </a:pPr>
            <a:r>
              <a:rPr lang="en-US" sz="1600" b="1" dirty="0">
                <a:solidFill>
                  <a:srgbClr val="000000"/>
                </a:solidFill>
                <a:latin typeface="Inter" pitchFamily="34" charset="0"/>
                <a:ea typeface="Inter" pitchFamily="34" charset="-122"/>
                <a:cs typeface="Inter" pitchFamily="34" charset="-120"/>
              </a:rPr>
              <a:t>GetJar</a:t>
            </a:r>
            <a:endParaRPr lang="en-US" sz="1600" dirty="0"/>
          </a:p>
        </p:txBody>
      </p:sp>
      <p:sp>
        <p:nvSpPr>
          <p:cNvPr id="8" name="Text 6"/>
          <p:cNvSpPr/>
          <p:nvPr/>
        </p:nvSpPr>
        <p:spPr>
          <a:xfrm>
            <a:off x="8956238" y="1780222"/>
            <a:ext cx="2124551" cy="326708"/>
          </a:xfrm>
          <a:prstGeom prst="rect">
            <a:avLst/>
          </a:prstGeom>
          <a:noFill/>
          <a:ln/>
        </p:spPr>
        <p:txBody>
          <a:bodyPr wrap="none" lIns="0" tIns="0" rIns="0" bIns="0" rtlCol="0" anchor="t"/>
          <a:lstStyle/>
          <a:p>
            <a:pPr algn="l" indent="0" marL="0">
              <a:lnSpc>
                <a:spcPts val="2550"/>
              </a:lnSpc>
              <a:buNone/>
            </a:pPr>
            <a:r>
              <a:rPr lang="en-US" sz="1600" b="1" dirty="0">
                <a:solidFill>
                  <a:srgbClr val="000000"/>
                </a:solidFill>
                <a:latin typeface="Inter" pitchFamily="34" charset="0"/>
                <a:ea typeface="Inter" pitchFamily="34" charset="-122"/>
                <a:cs typeface="Inter" pitchFamily="34" charset="-120"/>
              </a:rPr>
              <a:t>GitHub Releases</a:t>
            </a:r>
            <a:endParaRPr lang="en-US" sz="1600" dirty="0"/>
          </a:p>
        </p:txBody>
      </p:sp>
      <p:sp>
        <p:nvSpPr>
          <p:cNvPr id="9" name="Text 7"/>
          <p:cNvSpPr/>
          <p:nvPr/>
        </p:nvSpPr>
        <p:spPr>
          <a:xfrm>
            <a:off x="11496556" y="1780222"/>
            <a:ext cx="2128361" cy="326708"/>
          </a:xfrm>
          <a:prstGeom prst="rect">
            <a:avLst/>
          </a:prstGeom>
          <a:noFill/>
          <a:ln/>
        </p:spPr>
        <p:txBody>
          <a:bodyPr wrap="none" lIns="0" tIns="0" rIns="0" bIns="0" rtlCol="0" anchor="t"/>
          <a:lstStyle/>
          <a:p>
            <a:pPr algn="l" indent="0" marL="0">
              <a:lnSpc>
                <a:spcPts val="2550"/>
              </a:lnSpc>
              <a:buNone/>
            </a:pPr>
            <a:r>
              <a:rPr lang="en-US" sz="1600" b="1" dirty="0">
                <a:solidFill>
                  <a:srgbClr val="000000"/>
                </a:solidFill>
                <a:latin typeface="Inter" pitchFamily="34" charset="0"/>
                <a:ea typeface="Inter" pitchFamily="34" charset="-122"/>
                <a:cs typeface="Inter" pitchFamily="34" charset="-120"/>
              </a:rPr>
              <a:t>Aptoide</a:t>
            </a:r>
            <a:endParaRPr lang="en-US" sz="1600" dirty="0"/>
          </a:p>
        </p:txBody>
      </p:sp>
      <p:sp>
        <p:nvSpPr>
          <p:cNvPr id="10" name="Shape 8"/>
          <p:cNvSpPr/>
          <p:nvPr/>
        </p:nvSpPr>
        <p:spPr>
          <a:xfrm>
            <a:off x="801410" y="2236946"/>
            <a:ext cx="13027581" cy="586740"/>
          </a:xfrm>
          <a:prstGeom prst="rect">
            <a:avLst/>
          </a:prstGeom>
          <a:solidFill>
            <a:srgbClr val="000000">
              <a:alpha val="4000"/>
            </a:srgbClr>
          </a:solidFill>
          <a:ln/>
        </p:spPr>
      </p:sp>
      <p:sp>
        <p:nvSpPr>
          <p:cNvPr id="11" name="Text 9"/>
          <p:cNvSpPr/>
          <p:nvPr/>
        </p:nvSpPr>
        <p:spPr>
          <a:xfrm>
            <a:off x="1005840" y="2366962"/>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Registration Fee</a:t>
            </a:r>
            <a:endParaRPr lang="en-US" sz="1600" dirty="0"/>
          </a:p>
        </p:txBody>
      </p:sp>
      <p:sp>
        <p:nvSpPr>
          <p:cNvPr id="12" name="Text 10"/>
          <p:cNvSpPr/>
          <p:nvPr/>
        </p:nvSpPr>
        <p:spPr>
          <a:xfrm>
            <a:off x="3613785" y="2366962"/>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$25 one-time</a:t>
            </a:r>
            <a:endParaRPr lang="en-US" sz="1600" dirty="0"/>
          </a:p>
        </p:txBody>
      </p:sp>
      <p:sp>
        <p:nvSpPr>
          <p:cNvPr id="13" name="Text 11"/>
          <p:cNvSpPr/>
          <p:nvPr/>
        </p:nvSpPr>
        <p:spPr>
          <a:xfrm>
            <a:off x="6415921" y="2366962"/>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Free</a:t>
            </a:r>
            <a:endParaRPr lang="en-US" sz="1600" dirty="0"/>
          </a:p>
        </p:txBody>
      </p:sp>
      <p:sp>
        <p:nvSpPr>
          <p:cNvPr id="14" name="Text 12"/>
          <p:cNvSpPr/>
          <p:nvPr/>
        </p:nvSpPr>
        <p:spPr>
          <a:xfrm>
            <a:off x="8956238" y="2366962"/>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Free*</a:t>
            </a:r>
            <a:endParaRPr lang="en-US" sz="1600" dirty="0"/>
          </a:p>
        </p:txBody>
      </p:sp>
      <p:sp>
        <p:nvSpPr>
          <p:cNvPr id="15" name="Text 13"/>
          <p:cNvSpPr/>
          <p:nvPr/>
        </p:nvSpPr>
        <p:spPr>
          <a:xfrm>
            <a:off x="11496556" y="2366962"/>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Free</a:t>
            </a:r>
            <a:endParaRPr lang="en-US" sz="1600" dirty="0"/>
          </a:p>
        </p:txBody>
      </p:sp>
      <p:sp>
        <p:nvSpPr>
          <p:cNvPr id="16" name="Shape 14"/>
          <p:cNvSpPr/>
          <p:nvPr/>
        </p:nvSpPr>
        <p:spPr>
          <a:xfrm>
            <a:off x="801410" y="2823686"/>
            <a:ext cx="13027581" cy="586740"/>
          </a:xfrm>
          <a:prstGeom prst="rect">
            <a:avLst/>
          </a:prstGeom>
          <a:solidFill>
            <a:srgbClr val="FFFFFF">
              <a:alpha val="4000"/>
            </a:srgbClr>
          </a:solidFill>
          <a:ln/>
        </p:spPr>
      </p:sp>
      <p:sp>
        <p:nvSpPr>
          <p:cNvPr id="17" name="Text 15"/>
          <p:cNvSpPr/>
          <p:nvPr/>
        </p:nvSpPr>
        <p:spPr>
          <a:xfrm>
            <a:off x="1005840" y="2953702"/>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Revenue Share</a:t>
            </a:r>
            <a:endParaRPr lang="en-US" sz="1600" dirty="0"/>
          </a:p>
        </p:txBody>
      </p:sp>
      <p:sp>
        <p:nvSpPr>
          <p:cNvPr id="18" name="Text 16"/>
          <p:cNvSpPr/>
          <p:nvPr/>
        </p:nvSpPr>
        <p:spPr>
          <a:xfrm>
            <a:off x="3613785" y="2953702"/>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30%</a:t>
            </a:r>
            <a:endParaRPr lang="en-US" sz="1600" dirty="0"/>
          </a:p>
        </p:txBody>
      </p:sp>
      <p:sp>
        <p:nvSpPr>
          <p:cNvPr id="19" name="Text 17"/>
          <p:cNvSpPr/>
          <p:nvPr/>
        </p:nvSpPr>
        <p:spPr>
          <a:xfrm>
            <a:off x="6415921" y="2953702"/>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Varies</a:t>
            </a:r>
            <a:endParaRPr lang="en-US" sz="1600" dirty="0"/>
          </a:p>
        </p:txBody>
      </p:sp>
      <p:sp>
        <p:nvSpPr>
          <p:cNvPr id="20" name="Text 18"/>
          <p:cNvSpPr/>
          <p:nvPr/>
        </p:nvSpPr>
        <p:spPr>
          <a:xfrm>
            <a:off x="8956238" y="2953702"/>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0%</a:t>
            </a:r>
            <a:endParaRPr lang="en-US" sz="1600" dirty="0"/>
          </a:p>
        </p:txBody>
      </p:sp>
      <p:sp>
        <p:nvSpPr>
          <p:cNvPr id="21" name="Text 19"/>
          <p:cNvSpPr/>
          <p:nvPr/>
        </p:nvSpPr>
        <p:spPr>
          <a:xfrm>
            <a:off x="11496556" y="2953702"/>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Varies</a:t>
            </a:r>
            <a:endParaRPr lang="en-US" sz="1600" dirty="0"/>
          </a:p>
        </p:txBody>
      </p:sp>
      <p:sp>
        <p:nvSpPr>
          <p:cNvPr id="22" name="Shape 20"/>
          <p:cNvSpPr/>
          <p:nvPr/>
        </p:nvSpPr>
        <p:spPr>
          <a:xfrm>
            <a:off x="801410" y="3410426"/>
            <a:ext cx="13027581" cy="586740"/>
          </a:xfrm>
          <a:prstGeom prst="rect">
            <a:avLst/>
          </a:prstGeom>
          <a:solidFill>
            <a:srgbClr val="000000">
              <a:alpha val="4000"/>
            </a:srgbClr>
          </a:solidFill>
          <a:ln/>
        </p:spPr>
      </p:sp>
      <p:sp>
        <p:nvSpPr>
          <p:cNvPr id="23" name="Text 21"/>
          <p:cNvSpPr/>
          <p:nvPr/>
        </p:nvSpPr>
        <p:spPr>
          <a:xfrm>
            <a:off x="1005840" y="3540443"/>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User Reach</a:t>
            </a:r>
            <a:endParaRPr lang="en-US" sz="1600" dirty="0"/>
          </a:p>
        </p:txBody>
      </p:sp>
      <p:sp>
        <p:nvSpPr>
          <p:cNvPr id="24" name="Text 22"/>
          <p:cNvSpPr/>
          <p:nvPr/>
        </p:nvSpPr>
        <p:spPr>
          <a:xfrm>
            <a:off x="3613785" y="3540443"/>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Very High</a:t>
            </a:r>
            <a:endParaRPr lang="en-US" sz="1600" dirty="0"/>
          </a:p>
        </p:txBody>
      </p:sp>
      <p:sp>
        <p:nvSpPr>
          <p:cNvPr id="25" name="Text 23"/>
          <p:cNvSpPr/>
          <p:nvPr/>
        </p:nvSpPr>
        <p:spPr>
          <a:xfrm>
            <a:off x="6415921" y="354044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Medium</a:t>
            </a:r>
            <a:endParaRPr lang="en-US" sz="1600" dirty="0"/>
          </a:p>
        </p:txBody>
      </p:sp>
      <p:sp>
        <p:nvSpPr>
          <p:cNvPr id="26" name="Text 24"/>
          <p:cNvSpPr/>
          <p:nvPr/>
        </p:nvSpPr>
        <p:spPr>
          <a:xfrm>
            <a:off x="8956238" y="354044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Low</a:t>
            </a:r>
            <a:endParaRPr lang="en-US" sz="1600" dirty="0"/>
          </a:p>
        </p:txBody>
      </p:sp>
      <p:sp>
        <p:nvSpPr>
          <p:cNvPr id="27" name="Text 25"/>
          <p:cNvSpPr/>
          <p:nvPr/>
        </p:nvSpPr>
        <p:spPr>
          <a:xfrm>
            <a:off x="11496556" y="3540443"/>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Medium</a:t>
            </a:r>
            <a:endParaRPr lang="en-US" sz="1600" dirty="0"/>
          </a:p>
        </p:txBody>
      </p:sp>
      <p:sp>
        <p:nvSpPr>
          <p:cNvPr id="28" name="Shape 26"/>
          <p:cNvSpPr/>
          <p:nvPr/>
        </p:nvSpPr>
        <p:spPr>
          <a:xfrm>
            <a:off x="801410" y="3997166"/>
            <a:ext cx="13027581" cy="586740"/>
          </a:xfrm>
          <a:prstGeom prst="rect">
            <a:avLst/>
          </a:prstGeom>
          <a:solidFill>
            <a:srgbClr val="FFFFFF">
              <a:alpha val="4000"/>
            </a:srgbClr>
          </a:solidFill>
          <a:ln/>
        </p:spPr>
      </p:sp>
      <p:sp>
        <p:nvSpPr>
          <p:cNvPr id="29" name="Text 27"/>
          <p:cNvSpPr/>
          <p:nvPr/>
        </p:nvSpPr>
        <p:spPr>
          <a:xfrm>
            <a:off x="1005840" y="4127183"/>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Review Process</a:t>
            </a:r>
            <a:endParaRPr lang="en-US" sz="1600" dirty="0"/>
          </a:p>
        </p:txBody>
      </p:sp>
      <p:sp>
        <p:nvSpPr>
          <p:cNvPr id="30" name="Text 28"/>
          <p:cNvSpPr/>
          <p:nvPr/>
        </p:nvSpPr>
        <p:spPr>
          <a:xfrm>
            <a:off x="3613785" y="4127183"/>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Strict</a:t>
            </a:r>
            <a:endParaRPr lang="en-US" sz="1600" dirty="0"/>
          </a:p>
        </p:txBody>
      </p:sp>
      <p:sp>
        <p:nvSpPr>
          <p:cNvPr id="31" name="Text 29"/>
          <p:cNvSpPr/>
          <p:nvPr/>
        </p:nvSpPr>
        <p:spPr>
          <a:xfrm>
            <a:off x="6415921" y="412718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Moderate</a:t>
            </a:r>
            <a:endParaRPr lang="en-US" sz="1600" dirty="0"/>
          </a:p>
        </p:txBody>
      </p:sp>
      <p:sp>
        <p:nvSpPr>
          <p:cNvPr id="32" name="Text 30"/>
          <p:cNvSpPr/>
          <p:nvPr/>
        </p:nvSpPr>
        <p:spPr>
          <a:xfrm>
            <a:off x="8956238" y="412718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None</a:t>
            </a:r>
            <a:endParaRPr lang="en-US" sz="1600" dirty="0"/>
          </a:p>
        </p:txBody>
      </p:sp>
      <p:sp>
        <p:nvSpPr>
          <p:cNvPr id="33" name="Text 31"/>
          <p:cNvSpPr/>
          <p:nvPr/>
        </p:nvSpPr>
        <p:spPr>
          <a:xfrm>
            <a:off x="11496556" y="4127183"/>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Minimal</a:t>
            </a:r>
            <a:endParaRPr lang="en-US" sz="1600" dirty="0"/>
          </a:p>
        </p:txBody>
      </p:sp>
      <p:sp>
        <p:nvSpPr>
          <p:cNvPr id="34" name="Shape 32"/>
          <p:cNvSpPr/>
          <p:nvPr/>
        </p:nvSpPr>
        <p:spPr>
          <a:xfrm>
            <a:off x="801410" y="4583906"/>
            <a:ext cx="13027581" cy="586740"/>
          </a:xfrm>
          <a:prstGeom prst="rect">
            <a:avLst/>
          </a:prstGeom>
          <a:solidFill>
            <a:srgbClr val="000000">
              <a:alpha val="4000"/>
            </a:srgbClr>
          </a:solidFill>
          <a:ln/>
        </p:spPr>
      </p:sp>
      <p:sp>
        <p:nvSpPr>
          <p:cNvPr id="35" name="Text 33"/>
          <p:cNvSpPr/>
          <p:nvPr/>
        </p:nvSpPr>
        <p:spPr>
          <a:xfrm>
            <a:off x="1005840" y="4713923"/>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Update Control</a:t>
            </a:r>
            <a:endParaRPr lang="en-US" sz="1600" dirty="0"/>
          </a:p>
        </p:txBody>
      </p:sp>
      <p:sp>
        <p:nvSpPr>
          <p:cNvPr id="36" name="Text 34"/>
          <p:cNvSpPr/>
          <p:nvPr/>
        </p:nvSpPr>
        <p:spPr>
          <a:xfrm>
            <a:off x="3613785" y="4713923"/>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Moderate</a:t>
            </a:r>
            <a:endParaRPr lang="en-US" sz="1600" dirty="0"/>
          </a:p>
        </p:txBody>
      </p:sp>
      <p:sp>
        <p:nvSpPr>
          <p:cNvPr id="37" name="Text 35"/>
          <p:cNvSpPr/>
          <p:nvPr/>
        </p:nvSpPr>
        <p:spPr>
          <a:xfrm>
            <a:off x="6415921" y="471392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High</a:t>
            </a:r>
            <a:endParaRPr lang="en-US" sz="1600" dirty="0"/>
          </a:p>
        </p:txBody>
      </p:sp>
      <p:sp>
        <p:nvSpPr>
          <p:cNvPr id="38" name="Text 36"/>
          <p:cNvSpPr/>
          <p:nvPr/>
        </p:nvSpPr>
        <p:spPr>
          <a:xfrm>
            <a:off x="8956238" y="471392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Complete</a:t>
            </a:r>
            <a:endParaRPr lang="en-US" sz="1600" dirty="0"/>
          </a:p>
        </p:txBody>
      </p:sp>
      <p:sp>
        <p:nvSpPr>
          <p:cNvPr id="39" name="Text 37"/>
          <p:cNvSpPr/>
          <p:nvPr/>
        </p:nvSpPr>
        <p:spPr>
          <a:xfrm>
            <a:off x="11496556" y="4713923"/>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High</a:t>
            </a:r>
            <a:endParaRPr lang="en-US" sz="1600" dirty="0"/>
          </a:p>
        </p:txBody>
      </p:sp>
      <p:sp>
        <p:nvSpPr>
          <p:cNvPr id="40" name="Shape 38"/>
          <p:cNvSpPr/>
          <p:nvPr/>
        </p:nvSpPr>
        <p:spPr>
          <a:xfrm>
            <a:off x="801410" y="5170646"/>
            <a:ext cx="13027581" cy="586740"/>
          </a:xfrm>
          <a:prstGeom prst="rect">
            <a:avLst/>
          </a:prstGeom>
          <a:solidFill>
            <a:srgbClr val="FFFFFF">
              <a:alpha val="4000"/>
            </a:srgbClr>
          </a:solidFill>
          <a:ln/>
        </p:spPr>
      </p:sp>
      <p:sp>
        <p:nvSpPr>
          <p:cNvPr id="41" name="Text 39"/>
          <p:cNvSpPr/>
          <p:nvPr/>
        </p:nvSpPr>
        <p:spPr>
          <a:xfrm>
            <a:off x="1005840" y="5300663"/>
            <a:ext cx="2192179"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Analytics</a:t>
            </a:r>
            <a:endParaRPr lang="en-US" sz="1600" dirty="0"/>
          </a:p>
        </p:txBody>
      </p:sp>
      <p:sp>
        <p:nvSpPr>
          <p:cNvPr id="42" name="Text 40"/>
          <p:cNvSpPr/>
          <p:nvPr/>
        </p:nvSpPr>
        <p:spPr>
          <a:xfrm>
            <a:off x="3613785" y="5300663"/>
            <a:ext cx="238637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Comprehensive</a:t>
            </a:r>
            <a:endParaRPr lang="en-US" sz="1600" dirty="0"/>
          </a:p>
        </p:txBody>
      </p:sp>
      <p:sp>
        <p:nvSpPr>
          <p:cNvPr id="43" name="Text 41"/>
          <p:cNvSpPr/>
          <p:nvPr/>
        </p:nvSpPr>
        <p:spPr>
          <a:xfrm>
            <a:off x="6415921" y="530066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Basic</a:t>
            </a:r>
            <a:endParaRPr lang="en-US" sz="1600" dirty="0"/>
          </a:p>
        </p:txBody>
      </p:sp>
      <p:sp>
        <p:nvSpPr>
          <p:cNvPr id="44" name="Text 42"/>
          <p:cNvSpPr/>
          <p:nvPr/>
        </p:nvSpPr>
        <p:spPr>
          <a:xfrm>
            <a:off x="8956238" y="5300663"/>
            <a:ext cx="212455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Basic</a:t>
            </a:r>
            <a:endParaRPr lang="en-US" sz="1600" dirty="0"/>
          </a:p>
        </p:txBody>
      </p:sp>
      <p:sp>
        <p:nvSpPr>
          <p:cNvPr id="45" name="Text 43"/>
          <p:cNvSpPr/>
          <p:nvPr/>
        </p:nvSpPr>
        <p:spPr>
          <a:xfrm>
            <a:off x="11496556" y="5300663"/>
            <a:ext cx="212836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Moderate</a:t>
            </a:r>
            <a:endParaRPr lang="en-US" sz="1600" dirty="0"/>
          </a:p>
        </p:txBody>
      </p:sp>
      <p:sp>
        <p:nvSpPr>
          <p:cNvPr id="46" name="Text 44"/>
          <p:cNvSpPr/>
          <p:nvPr/>
        </p:nvSpPr>
        <p:spPr>
          <a:xfrm>
            <a:off x="793790" y="5994559"/>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 GitHub requires paid plans for private repositories, but public repositories with releases are free.</a:t>
            </a:r>
            <a:endParaRPr lang="en-US" sz="1600" dirty="0"/>
          </a:p>
        </p:txBody>
      </p:sp>
      <p:sp>
        <p:nvSpPr>
          <p:cNvPr id="47" name="Text 45"/>
          <p:cNvSpPr/>
          <p:nvPr/>
        </p:nvSpPr>
        <p:spPr>
          <a:xfrm>
            <a:off x="793790" y="6550819"/>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When choosing a distribution platform for your React Native app, consider factors like target audience, monetization goals, update frequency, and how much control you want over the distribution process. Many developers use multiple platforms to maximize reach and leverage the unique advantages of each.</a:t>
            </a:r>
            <a:endParaRPr lang="en-US" sz="1600" dirty="0"/>
          </a:p>
        </p:txBody>
      </p:sp>
      <p:pic>
        <p:nvPicPr>
          <p:cNvPr id="48"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859274"/>
            <a:ext cx="6905863"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Key Takeaways and Next Steps</a:t>
            </a:r>
            <a:endParaRPr lang="en-US" sz="3550" dirty="0"/>
          </a:p>
        </p:txBody>
      </p:sp>
      <p:pic>
        <p:nvPicPr>
          <p:cNvPr id="3" name="Image 0" descr="preencoded.png">    </p:cNvPr>
          <p:cNvPicPr>
            <a:picLocks noChangeAspect="1"/>
          </p:cNvPicPr>
          <p:nvPr/>
        </p:nvPicPr>
        <p:blipFill>
          <a:blip r:embed="rId1"/>
          <a:stretch>
            <a:fillRect/>
          </a:stretch>
        </p:blipFill>
        <p:spPr>
          <a:xfrm>
            <a:off x="2978348" y="1789152"/>
            <a:ext cx="2152055" cy="1045488"/>
          </a:xfrm>
          <a:prstGeom prst="rect">
            <a:avLst/>
          </a:prstGeom>
        </p:spPr>
      </p:pic>
      <p:pic>
        <p:nvPicPr>
          <p:cNvPr id="4" name="Image 1" descr="preencoded.png">    </p:cNvPr>
          <p:cNvPicPr>
            <a:picLocks noChangeAspect="1"/>
          </p:cNvPicPr>
          <p:nvPr/>
        </p:nvPicPr>
        <p:blipFill>
          <a:blip r:embed="rId2"/>
          <a:stretch>
            <a:fillRect/>
          </a:stretch>
        </p:blipFill>
        <p:spPr>
          <a:xfrm>
            <a:off x="3926800" y="2281952"/>
            <a:ext cx="255151" cy="318968"/>
          </a:xfrm>
          <a:prstGeom prst="rect">
            <a:avLst/>
          </a:prstGeom>
        </p:spPr>
      </p:pic>
      <p:sp>
        <p:nvSpPr>
          <p:cNvPr id="5" name="Text 1"/>
          <p:cNvSpPr/>
          <p:nvPr/>
        </p:nvSpPr>
        <p:spPr>
          <a:xfrm>
            <a:off x="5311854" y="1970603"/>
            <a:ext cx="3647956"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Master your distribution strategy</a:t>
            </a:r>
            <a:endParaRPr lang="en-US" sz="1750" dirty="0"/>
          </a:p>
        </p:txBody>
      </p:sp>
      <p:sp>
        <p:nvSpPr>
          <p:cNvPr id="6" name="Text 2"/>
          <p:cNvSpPr/>
          <p:nvPr/>
        </p:nvSpPr>
        <p:spPr>
          <a:xfrm>
            <a:off x="5311854" y="2362914"/>
            <a:ext cx="4362926"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Select platforms that best match your users' needs</a:t>
            </a:r>
            <a:endParaRPr lang="en-US" sz="1400" dirty="0"/>
          </a:p>
        </p:txBody>
      </p:sp>
      <p:sp>
        <p:nvSpPr>
          <p:cNvPr id="7" name="Shape 3"/>
          <p:cNvSpPr/>
          <p:nvPr/>
        </p:nvSpPr>
        <p:spPr>
          <a:xfrm>
            <a:off x="5175766" y="2847737"/>
            <a:ext cx="8615482" cy="11430"/>
          </a:xfrm>
          <a:prstGeom prst="roundRect">
            <a:avLst>
              <a:gd name="adj" fmla="val 666790"/>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902381" y="2880003"/>
            <a:ext cx="4304109" cy="1045488"/>
          </a:xfrm>
          <a:prstGeom prst="rect">
            <a:avLst/>
          </a:prstGeom>
        </p:spPr>
      </p:pic>
      <p:pic>
        <p:nvPicPr>
          <p:cNvPr id="9" name="Image 3" descr="preencoded.png">    </p:cNvPr>
          <p:cNvPicPr>
            <a:picLocks noChangeAspect="1"/>
          </p:cNvPicPr>
          <p:nvPr/>
        </p:nvPicPr>
        <p:blipFill>
          <a:blip r:embed="rId4"/>
          <a:stretch>
            <a:fillRect/>
          </a:stretch>
        </p:blipFill>
        <p:spPr>
          <a:xfrm>
            <a:off x="3926800" y="3243263"/>
            <a:ext cx="255151" cy="318968"/>
          </a:xfrm>
          <a:prstGeom prst="rect">
            <a:avLst/>
          </a:prstGeom>
        </p:spPr>
      </p:pic>
      <p:sp>
        <p:nvSpPr>
          <p:cNvPr id="10" name="Text 4"/>
          <p:cNvSpPr/>
          <p:nvPr/>
        </p:nvSpPr>
        <p:spPr>
          <a:xfrm>
            <a:off x="6387941" y="3061454"/>
            <a:ext cx="3524488"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Streamline your update process</a:t>
            </a:r>
            <a:endParaRPr lang="en-US" sz="1750" dirty="0"/>
          </a:p>
        </p:txBody>
      </p:sp>
      <p:sp>
        <p:nvSpPr>
          <p:cNvPr id="11" name="Text 5"/>
          <p:cNvSpPr/>
          <p:nvPr/>
        </p:nvSpPr>
        <p:spPr>
          <a:xfrm>
            <a:off x="6387941" y="3453765"/>
            <a:ext cx="4478179"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Create efficient workflows for building and releasing</a:t>
            </a:r>
            <a:endParaRPr lang="en-US" sz="1400" dirty="0"/>
          </a:p>
        </p:txBody>
      </p:sp>
      <p:sp>
        <p:nvSpPr>
          <p:cNvPr id="12" name="Shape 6"/>
          <p:cNvSpPr/>
          <p:nvPr/>
        </p:nvSpPr>
        <p:spPr>
          <a:xfrm>
            <a:off x="6251853" y="3938588"/>
            <a:ext cx="7539395" cy="11430"/>
          </a:xfrm>
          <a:prstGeom prst="roundRect">
            <a:avLst>
              <a:gd name="adj" fmla="val 666790"/>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26294" y="3970853"/>
            <a:ext cx="6456164" cy="1045488"/>
          </a:xfrm>
          <a:prstGeom prst="rect">
            <a:avLst/>
          </a:prstGeom>
        </p:spPr>
      </p:pic>
      <p:pic>
        <p:nvPicPr>
          <p:cNvPr id="14" name="Image 5" descr="preencoded.png">    </p:cNvPr>
          <p:cNvPicPr>
            <a:picLocks noChangeAspect="1"/>
          </p:cNvPicPr>
          <p:nvPr/>
        </p:nvPicPr>
        <p:blipFill>
          <a:blip r:embed="rId6"/>
          <a:stretch>
            <a:fillRect/>
          </a:stretch>
        </p:blipFill>
        <p:spPr>
          <a:xfrm>
            <a:off x="3926681" y="4334113"/>
            <a:ext cx="255151" cy="318968"/>
          </a:xfrm>
          <a:prstGeom prst="rect">
            <a:avLst/>
          </a:prstGeom>
        </p:spPr>
      </p:pic>
      <p:sp>
        <p:nvSpPr>
          <p:cNvPr id="15" name="Text 7"/>
          <p:cNvSpPr/>
          <p:nvPr/>
        </p:nvSpPr>
        <p:spPr>
          <a:xfrm>
            <a:off x="7463909" y="4152305"/>
            <a:ext cx="4179213"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Understand the technical foundations</a:t>
            </a:r>
            <a:endParaRPr lang="en-US" sz="1750" dirty="0"/>
          </a:p>
        </p:txBody>
      </p:sp>
      <p:sp>
        <p:nvSpPr>
          <p:cNvPr id="16" name="Text 8"/>
          <p:cNvSpPr/>
          <p:nvPr/>
        </p:nvSpPr>
        <p:spPr>
          <a:xfrm>
            <a:off x="7463909" y="4544616"/>
            <a:ext cx="4179213"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Know how APK updates and installations work</a:t>
            </a:r>
            <a:endParaRPr lang="en-US" sz="1400" dirty="0"/>
          </a:p>
        </p:txBody>
      </p:sp>
      <p:sp>
        <p:nvSpPr>
          <p:cNvPr id="17" name="Text 9"/>
          <p:cNvSpPr/>
          <p:nvPr/>
        </p:nvSpPr>
        <p:spPr>
          <a:xfrm>
            <a:off x="793790" y="5220414"/>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Throughout this presentation, we've covered the essential aspects of updating and publishing your React Native application. You now understand how to update your app by creating a new APK or AAB, the importance of version management, and the behavior of Android when installing updates.</a:t>
            </a:r>
            <a:endParaRPr lang="en-US" sz="1400" dirty="0"/>
          </a:p>
        </p:txBody>
      </p:sp>
      <p:sp>
        <p:nvSpPr>
          <p:cNvPr id="18" name="Text 10"/>
          <p:cNvSpPr/>
          <p:nvPr/>
        </p:nvSpPr>
        <p:spPr>
          <a:xfrm>
            <a:off x="793790" y="6005036"/>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We've also explored alternative publishing platforms beyond Google Play, including GetJar, GitHub Releases, and Aptoide, each offering unique advantages for different distribution needs.</a:t>
            </a:r>
            <a:endParaRPr lang="en-US" sz="1400" dirty="0"/>
          </a:p>
        </p:txBody>
      </p:sp>
      <p:sp>
        <p:nvSpPr>
          <p:cNvPr id="19" name="Text 11"/>
          <p:cNvSpPr/>
          <p:nvPr/>
        </p:nvSpPr>
        <p:spPr>
          <a:xfrm>
            <a:off x="793790" y="6789658"/>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Moving forward, consider building an automated CI/CD pipeline to streamline your update process, exploring beta testing programs to gather feedback before wide releases, and implementing analytics to better understand user behavior and improve your app over time.</a:t>
            </a:r>
            <a:endParaRPr lang="en-US" sz="1400" dirty="0"/>
          </a:p>
        </p:txBody>
      </p:sp>
      <p:pic>
        <p:nvPicPr>
          <p:cNvPr id="20"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96873"/>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Understanding the React Native Update Process</a:t>
            </a:r>
            <a:endParaRPr lang="en-US" sz="3550" dirty="0"/>
          </a:p>
        </p:txBody>
      </p:sp>
      <p:pic>
        <p:nvPicPr>
          <p:cNvPr id="4" name="Image 1" descr="preencoded.png">    </p:cNvPr>
          <p:cNvPicPr>
            <a:picLocks noChangeAspect="1"/>
          </p:cNvPicPr>
          <p:nvPr/>
        </p:nvPicPr>
        <p:blipFill>
          <a:blip r:embed="rId2"/>
          <a:stretch>
            <a:fillRect/>
          </a:stretch>
        </p:blipFill>
        <p:spPr>
          <a:xfrm>
            <a:off x="6280190" y="2103001"/>
            <a:ext cx="907256" cy="1088708"/>
          </a:xfrm>
          <a:prstGeom prst="rect">
            <a:avLst/>
          </a:prstGeom>
        </p:spPr>
      </p:pic>
      <p:sp>
        <p:nvSpPr>
          <p:cNvPr id="5" name="Text 1"/>
          <p:cNvSpPr/>
          <p:nvPr/>
        </p:nvSpPr>
        <p:spPr>
          <a:xfrm>
            <a:off x="7459623" y="2284452"/>
            <a:ext cx="2283143"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Make Code Changes</a:t>
            </a:r>
            <a:endParaRPr lang="en-US" sz="1750" dirty="0"/>
          </a:p>
        </p:txBody>
      </p:sp>
      <p:sp>
        <p:nvSpPr>
          <p:cNvPr id="6" name="Text 2"/>
          <p:cNvSpPr/>
          <p:nvPr/>
        </p:nvSpPr>
        <p:spPr>
          <a:xfrm>
            <a:off x="7459623" y="2676763"/>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Implement necessary updates to your React Native project</a:t>
            </a:r>
            <a:endParaRPr lang="en-US" sz="1400" dirty="0"/>
          </a:p>
        </p:txBody>
      </p:sp>
      <p:pic>
        <p:nvPicPr>
          <p:cNvPr id="7" name="Image 2" descr="preencoded.png">    </p:cNvPr>
          <p:cNvPicPr>
            <a:picLocks noChangeAspect="1"/>
          </p:cNvPicPr>
          <p:nvPr/>
        </p:nvPicPr>
        <p:blipFill>
          <a:blip r:embed="rId3"/>
          <a:stretch>
            <a:fillRect/>
          </a:stretch>
        </p:blipFill>
        <p:spPr>
          <a:xfrm>
            <a:off x="6280190" y="3191708"/>
            <a:ext cx="907256" cy="1088708"/>
          </a:xfrm>
          <a:prstGeom prst="rect">
            <a:avLst/>
          </a:prstGeom>
        </p:spPr>
      </p:pic>
      <p:sp>
        <p:nvSpPr>
          <p:cNvPr id="8" name="Text 3"/>
          <p:cNvSpPr/>
          <p:nvPr/>
        </p:nvSpPr>
        <p:spPr>
          <a:xfrm>
            <a:off x="7459623" y="3373160"/>
            <a:ext cx="304419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Update Version Information</a:t>
            </a:r>
            <a:endParaRPr lang="en-US" sz="1750" dirty="0"/>
          </a:p>
        </p:txBody>
      </p:sp>
      <p:sp>
        <p:nvSpPr>
          <p:cNvPr id="9" name="Text 4"/>
          <p:cNvSpPr/>
          <p:nvPr/>
        </p:nvSpPr>
        <p:spPr>
          <a:xfrm>
            <a:off x="7459623" y="3765471"/>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Increment version code and name in app.json or app.config.js</a:t>
            </a:r>
            <a:endParaRPr lang="en-US" sz="1400" dirty="0"/>
          </a:p>
        </p:txBody>
      </p:sp>
      <p:pic>
        <p:nvPicPr>
          <p:cNvPr id="10" name="Image 3" descr="preencoded.png">    </p:cNvPr>
          <p:cNvPicPr>
            <a:picLocks noChangeAspect="1"/>
          </p:cNvPicPr>
          <p:nvPr/>
        </p:nvPicPr>
        <p:blipFill>
          <a:blip r:embed="rId4"/>
          <a:stretch>
            <a:fillRect/>
          </a:stretch>
        </p:blipFill>
        <p:spPr>
          <a:xfrm>
            <a:off x="6280190" y="4280416"/>
            <a:ext cx="907256" cy="1088708"/>
          </a:xfrm>
          <a:prstGeom prst="rect">
            <a:avLst/>
          </a:prstGeom>
        </p:spPr>
      </p:pic>
      <p:sp>
        <p:nvSpPr>
          <p:cNvPr id="11" name="Text 5"/>
          <p:cNvSpPr/>
          <p:nvPr/>
        </p:nvSpPr>
        <p:spPr>
          <a:xfrm>
            <a:off x="7459623" y="4461867"/>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Build New APK/AAB</a:t>
            </a:r>
            <a:endParaRPr lang="en-US" sz="1750" dirty="0"/>
          </a:p>
        </p:txBody>
      </p:sp>
      <p:sp>
        <p:nvSpPr>
          <p:cNvPr id="12" name="Text 6"/>
          <p:cNvSpPr/>
          <p:nvPr/>
        </p:nvSpPr>
        <p:spPr>
          <a:xfrm>
            <a:off x="7459623" y="4854178"/>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Create updated package using the same process as original build</a:t>
            </a:r>
            <a:endParaRPr lang="en-US" sz="1400" dirty="0"/>
          </a:p>
        </p:txBody>
      </p:sp>
      <p:pic>
        <p:nvPicPr>
          <p:cNvPr id="13" name="Image 4" descr="preencoded.png">    </p:cNvPr>
          <p:cNvPicPr>
            <a:picLocks noChangeAspect="1"/>
          </p:cNvPicPr>
          <p:nvPr/>
        </p:nvPicPr>
        <p:blipFill>
          <a:blip r:embed="rId5"/>
          <a:stretch>
            <a:fillRect/>
          </a:stretch>
        </p:blipFill>
        <p:spPr>
          <a:xfrm>
            <a:off x="6280190" y="5369123"/>
            <a:ext cx="907256" cy="1088708"/>
          </a:xfrm>
          <a:prstGeom prst="rect">
            <a:avLst/>
          </a:prstGeom>
        </p:spPr>
      </p:pic>
      <p:sp>
        <p:nvSpPr>
          <p:cNvPr id="14" name="Text 7"/>
          <p:cNvSpPr/>
          <p:nvPr/>
        </p:nvSpPr>
        <p:spPr>
          <a:xfrm>
            <a:off x="7459623" y="5550575"/>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Install &amp; Verify</a:t>
            </a:r>
            <a:endParaRPr lang="en-US" sz="1750" dirty="0"/>
          </a:p>
        </p:txBody>
      </p:sp>
      <p:sp>
        <p:nvSpPr>
          <p:cNvPr id="15" name="Text 8"/>
          <p:cNvSpPr/>
          <p:nvPr/>
        </p:nvSpPr>
        <p:spPr>
          <a:xfrm>
            <a:off x="7459623" y="5942886"/>
            <a:ext cx="6376988"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Deploy the updated package and confirm changes are reflected</a:t>
            </a:r>
            <a:endParaRPr lang="en-US" sz="1400" dirty="0"/>
          </a:p>
        </p:txBody>
      </p:sp>
      <p:sp>
        <p:nvSpPr>
          <p:cNvPr id="16" name="Text 9"/>
          <p:cNvSpPr/>
          <p:nvPr/>
        </p:nvSpPr>
        <p:spPr>
          <a:xfrm>
            <a:off x="6280190" y="6661904"/>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To update your React Native app, you need to create a new APK or AAB (Android App Bundle) and install it on your device. This process ensures that all your latest changes are properly reflected in the installed application.</a:t>
            </a:r>
            <a:endParaRPr lang="en-US" sz="1400" dirty="0"/>
          </a:p>
        </p:txBody>
      </p:sp>
      <p:pic>
        <p:nvPicPr>
          <p:cNvPr id="17" name="Image 5" descr="preencoded.png">    </p:cNvPr>
          <p:cNvPicPr>
            <a:picLocks noChangeAspect="1"/>
          </p:cNvPicPr>
          <p:nvPr/>
        </p:nvPicPr>
        <p:blipFill>
          <a:blip r:embed="rId6"/>
          <a:stretch>
            <a:fillRect/>
          </a:stretch>
        </p:blipFill>
        <p:spPr>
          <a:xfrm>
            <a:off x="13307735" y="228600"/>
            <a:ext cx="1094065" cy="4266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59312"/>
            <a:ext cx="1027068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Making and Preparing Code Changes</a:t>
            </a:r>
            <a:endParaRPr lang="en-US" sz="4450" dirty="0"/>
          </a:p>
        </p:txBody>
      </p:sp>
      <p:sp>
        <p:nvSpPr>
          <p:cNvPr id="3" name="Shape 1"/>
          <p:cNvSpPr/>
          <p:nvPr/>
        </p:nvSpPr>
        <p:spPr>
          <a:xfrm>
            <a:off x="793790" y="2321719"/>
            <a:ext cx="510302" cy="510302"/>
          </a:xfrm>
          <a:prstGeom prst="roundRect">
            <a:avLst>
              <a:gd name="adj" fmla="val 18669"/>
            </a:avLst>
          </a:prstGeom>
          <a:solidFill>
            <a:srgbClr val="FBE1D0"/>
          </a:solidFill>
          <a:ln w="7620">
            <a:solidFill>
              <a:srgbClr val="E1C7B6"/>
            </a:solidFill>
            <a:prstDash val="solid"/>
          </a:ln>
        </p:spPr>
      </p:sp>
      <p:sp>
        <p:nvSpPr>
          <p:cNvPr id="4" name="Text 2"/>
          <p:cNvSpPr/>
          <p:nvPr/>
        </p:nvSpPr>
        <p:spPr>
          <a:xfrm>
            <a:off x="878860" y="236422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1</a:t>
            </a:r>
            <a:endParaRPr lang="en-US" sz="2650" dirty="0"/>
          </a:p>
        </p:txBody>
      </p:sp>
      <p:sp>
        <p:nvSpPr>
          <p:cNvPr id="5" name="Text 3"/>
          <p:cNvSpPr/>
          <p:nvPr/>
        </p:nvSpPr>
        <p:spPr>
          <a:xfrm>
            <a:off x="1530906" y="2399586"/>
            <a:ext cx="400109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Implement Required Updates</a:t>
            </a:r>
            <a:endParaRPr lang="en-US" sz="2200" dirty="0"/>
          </a:p>
        </p:txBody>
      </p:sp>
      <p:sp>
        <p:nvSpPr>
          <p:cNvPr id="6" name="Text 4"/>
          <p:cNvSpPr/>
          <p:nvPr/>
        </p:nvSpPr>
        <p:spPr>
          <a:xfrm>
            <a:off x="1530906" y="2890004"/>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Carefully review requirements and make all necessary changes to your React Native codebase. Test each feature thoroughly to ensure functionality.</a:t>
            </a:r>
            <a:endParaRPr lang="en-US" sz="1750" dirty="0"/>
          </a:p>
        </p:txBody>
      </p:sp>
      <p:sp>
        <p:nvSpPr>
          <p:cNvPr id="7" name="Shape 5"/>
          <p:cNvSpPr/>
          <p:nvPr/>
        </p:nvSpPr>
        <p:spPr>
          <a:xfrm>
            <a:off x="7457003" y="2321719"/>
            <a:ext cx="510302" cy="510302"/>
          </a:xfrm>
          <a:prstGeom prst="roundRect">
            <a:avLst>
              <a:gd name="adj" fmla="val 18669"/>
            </a:avLst>
          </a:prstGeom>
          <a:solidFill>
            <a:srgbClr val="FBE1D0"/>
          </a:solidFill>
          <a:ln w="7620">
            <a:solidFill>
              <a:srgbClr val="E1C7B6"/>
            </a:solidFill>
            <a:prstDash val="solid"/>
          </a:ln>
        </p:spPr>
      </p:sp>
      <p:sp>
        <p:nvSpPr>
          <p:cNvPr id="8" name="Text 6"/>
          <p:cNvSpPr/>
          <p:nvPr/>
        </p:nvSpPr>
        <p:spPr>
          <a:xfrm>
            <a:off x="7542074" y="236422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2</a:t>
            </a:r>
            <a:endParaRPr lang="en-US" sz="2650" dirty="0"/>
          </a:p>
        </p:txBody>
      </p:sp>
      <p:sp>
        <p:nvSpPr>
          <p:cNvPr id="9" name="Text 7"/>
          <p:cNvSpPr/>
          <p:nvPr/>
        </p:nvSpPr>
        <p:spPr>
          <a:xfrm>
            <a:off x="8194119" y="2399586"/>
            <a:ext cx="319194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Update Documentation</a:t>
            </a:r>
            <a:endParaRPr lang="en-US" sz="2200" dirty="0"/>
          </a:p>
        </p:txBody>
      </p:sp>
      <p:sp>
        <p:nvSpPr>
          <p:cNvPr id="10" name="Text 8"/>
          <p:cNvSpPr/>
          <p:nvPr/>
        </p:nvSpPr>
        <p:spPr>
          <a:xfrm>
            <a:off x="8194119" y="2890004"/>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Keep your code comments and project documentation up-to-date to reflect the changes you've made for future reference.</a:t>
            </a:r>
            <a:endParaRPr lang="en-US" sz="1750" dirty="0"/>
          </a:p>
        </p:txBody>
      </p:sp>
      <p:sp>
        <p:nvSpPr>
          <p:cNvPr id="11" name="Shape 9"/>
          <p:cNvSpPr/>
          <p:nvPr/>
        </p:nvSpPr>
        <p:spPr>
          <a:xfrm>
            <a:off x="793790" y="4432340"/>
            <a:ext cx="510302" cy="510302"/>
          </a:xfrm>
          <a:prstGeom prst="roundRect">
            <a:avLst>
              <a:gd name="adj" fmla="val 18669"/>
            </a:avLst>
          </a:prstGeom>
          <a:solidFill>
            <a:srgbClr val="FBE1D0"/>
          </a:solidFill>
          <a:ln w="7620">
            <a:solidFill>
              <a:srgbClr val="E1C7B6"/>
            </a:solidFill>
            <a:prstDash val="solid"/>
          </a:ln>
        </p:spPr>
      </p:sp>
      <p:sp>
        <p:nvSpPr>
          <p:cNvPr id="12" name="Text 10"/>
          <p:cNvSpPr/>
          <p:nvPr/>
        </p:nvSpPr>
        <p:spPr>
          <a:xfrm>
            <a:off x="878860" y="447484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3</a:t>
            </a:r>
            <a:endParaRPr lang="en-US" sz="2650" dirty="0"/>
          </a:p>
        </p:txBody>
      </p:sp>
      <p:sp>
        <p:nvSpPr>
          <p:cNvPr id="13" name="Text 11"/>
          <p:cNvSpPr/>
          <p:nvPr/>
        </p:nvSpPr>
        <p:spPr>
          <a:xfrm>
            <a:off x="1530906" y="45102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Run Tests</a:t>
            </a:r>
            <a:endParaRPr lang="en-US" sz="2200" dirty="0"/>
          </a:p>
        </p:txBody>
      </p:sp>
      <p:sp>
        <p:nvSpPr>
          <p:cNvPr id="14" name="Text 12"/>
          <p:cNvSpPr/>
          <p:nvPr/>
        </p:nvSpPr>
        <p:spPr>
          <a:xfrm>
            <a:off x="1530906" y="5000625"/>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Execute unit and integration tests to verify that your changes work as expected and haven't introduced new bugs.</a:t>
            </a:r>
            <a:endParaRPr lang="en-US" sz="1750" dirty="0"/>
          </a:p>
        </p:txBody>
      </p:sp>
      <p:sp>
        <p:nvSpPr>
          <p:cNvPr id="15" name="Shape 13"/>
          <p:cNvSpPr/>
          <p:nvPr/>
        </p:nvSpPr>
        <p:spPr>
          <a:xfrm>
            <a:off x="7457003" y="4432340"/>
            <a:ext cx="510302" cy="510302"/>
          </a:xfrm>
          <a:prstGeom prst="roundRect">
            <a:avLst>
              <a:gd name="adj" fmla="val 18669"/>
            </a:avLst>
          </a:prstGeom>
          <a:solidFill>
            <a:srgbClr val="FBE1D0"/>
          </a:solidFill>
          <a:ln w="7620">
            <a:solidFill>
              <a:srgbClr val="E1C7B6"/>
            </a:solidFill>
            <a:prstDash val="solid"/>
          </a:ln>
        </p:spPr>
      </p:sp>
      <p:sp>
        <p:nvSpPr>
          <p:cNvPr id="16" name="Text 14"/>
          <p:cNvSpPr/>
          <p:nvPr/>
        </p:nvSpPr>
        <p:spPr>
          <a:xfrm>
            <a:off x="7542074" y="447484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000000"/>
                </a:solidFill>
                <a:latin typeface="Inter Bold" pitchFamily="34" charset="0"/>
                <a:ea typeface="Inter Bold" pitchFamily="34" charset="-122"/>
                <a:cs typeface="Inter Bold" pitchFamily="34" charset="-120"/>
              </a:rPr>
              <a:t>4</a:t>
            </a:r>
            <a:endParaRPr lang="en-US" sz="2650" dirty="0"/>
          </a:p>
        </p:txBody>
      </p:sp>
      <p:sp>
        <p:nvSpPr>
          <p:cNvPr id="17" name="Text 15"/>
          <p:cNvSpPr/>
          <p:nvPr/>
        </p:nvSpPr>
        <p:spPr>
          <a:xfrm>
            <a:off x="8194119" y="4510207"/>
            <a:ext cx="32899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Prepare for Deployment</a:t>
            </a:r>
            <a:endParaRPr lang="en-US" sz="2200" dirty="0"/>
          </a:p>
        </p:txBody>
      </p:sp>
      <p:sp>
        <p:nvSpPr>
          <p:cNvPr id="18" name="Text 16"/>
          <p:cNvSpPr/>
          <p:nvPr/>
        </p:nvSpPr>
        <p:spPr>
          <a:xfrm>
            <a:off x="8194119" y="5000625"/>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Organize your changes in a structured way that makes the deployment process smoother and more predictable.</a:t>
            </a:r>
            <a:endParaRPr lang="en-US" sz="1750" dirty="0"/>
          </a:p>
        </p:txBody>
      </p:sp>
      <p:sp>
        <p:nvSpPr>
          <p:cNvPr id="19" name="Text 17"/>
          <p:cNvSpPr/>
          <p:nvPr/>
        </p:nvSpPr>
        <p:spPr>
          <a:xfrm>
            <a:off x="793790" y="634448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first critical step in updating your React Native app is making all necessary code changes. Ensure your modifications are thoroughly tested before proceeding to the build phase to minimize issues in the released update.</a:t>
            </a:r>
            <a:endParaRPr lang="en-US" sz="1750" dirty="0"/>
          </a:p>
        </p:txBody>
      </p:sp>
      <p:pic>
        <p:nvPicPr>
          <p:cNvPr id="20"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9503" y="620435"/>
            <a:ext cx="8331637" cy="704850"/>
          </a:xfrm>
          <a:prstGeom prst="rect">
            <a:avLst/>
          </a:prstGeom>
          <a:noFill/>
          <a:ln/>
        </p:spPr>
        <p:txBody>
          <a:bodyPr wrap="none" lIns="0" tIns="0" rIns="0" bIns="0" rtlCol="0" anchor="t"/>
          <a:lstStyle/>
          <a:p>
            <a:pPr algn="l" indent="0" marL="0">
              <a:lnSpc>
                <a:spcPts val="5550"/>
              </a:lnSpc>
              <a:buNone/>
            </a:pPr>
            <a:r>
              <a:rPr lang="en-US" sz="4400" b="1" dirty="0">
                <a:solidFill>
                  <a:srgbClr val="000000"/>
                </a:solidFill>
                <a:latin typeface="Inter Bold" pitchFamily="34" charset="0"/>
                <a:ea typeface="Inter Bold" pitchFamily="34" charset="-122"/>
                <a:cs typeface="Inter Bold" pitchFamily="34" charset="-120"/>
              </a:rPr>
              <a:t>Managing Version Information</a:t>
            </a:r>
            <a:endParaRPr lang="en-US" sz="4400" dirty="0"/>
          </a:p>
        </p:txBody>
      </p:sp>
      <p:sp>
        <p:nvSpPr>
          <p:cNvPr id="3" name="Shape 1"/>
          <p:cNvSpPr/>
          <p:nvPr/>
        </p:nvSpPr>
        <p:spPr>
          <a:xfrm>
            <a:off x="789503" y="1776413"/>
            <a:ext cx="4200168" cy="4496038"/>
          </a:xfrm>
          <a:prstGeom prst="roundRect">
            <a:avLst>
              <a:gd name="adj" fmla="val 2256"/>
            </a:avLst>
          </a:prstGeom>
          <a:solidFill>
            <a:srgbClr val="FBE1D0"/>
          </a:solidFill>
          <a:ln w="7620">
            <a:solidFill>
              <a:srgbClr val="E1C7B6"/>
            </a:solidFill>
            <a:prstDash val="solid"/>
          </a:ln>
        </p:spPr>
      </p:sp>
      <p:sp>
        <p:nvSpPr>
          <p:cNvPr id="4" name="Text 2"/>
          <p:cNvSpPr/>
          <p:nvPr/>
        </p:nvSpPr>
        <p:spPr>
          <a:xfrm>
            <a:off x="1022628" y="2009537"/>
            <a:ext cx="2819638"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Version Code</a:t>
            </a:r>
            <a:endParaRPr lang="en-US" sz="2200" dirty="0"/>
          </a:p>
        </p:txBody>
      </p:sp>
      <p:sp>
        <p:nvSpPr>
          <p:cNvPr id="5" name="Text 3"/>
          <p:cNvSpPr/>
          <p:nvPr/>
        </p:nvSpPr>
        <p:spPr>
          <a:xfrm>
            <a:off x="1022628" y="2497217"/>
            <a:ext cx="3733919" cy="1804988"/>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An integer value that increases with each update. This is used by Android to determine if one version is more recent than another.</a:t>
            </a:r>
            <a:endParaRPr lang="en-US" sz="1750" dirty="0"/>
          </a:p>
        </p:txBody>
      </p:sp>
      <p:sp>
        <p:nvSpPr>
          <p:cNvPr id="6" name="Text 4"/>
          <p:cNvSpPr/>
          <p:nvPr/>
        </p:nvSpPr>
        <p:spPr>
          <a:xfrm>
            <a:off x="1022628" y="4437459"/>
            <a:ext cx="3733919"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Must be incremented for each new release</a:t>
            </a:r>
            <a:endParaRPr lang="en-US" sz="1750" dirty="0"/>
          </a:p>
        </p:txBody>
      </p:sp>
      <p:sp>
        <p:nvSpPr>
          <p:cNvPr id="7" name="Text 5"/>
          <p:cNvSpPr/>
          <p:nvPr/>
        </p:nvSpPr>
        <p:spPr>
          <a:xfrm>
            <a:off x="1022628" y="5238393"/>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Not visible to users</a:t>
            </a:r>
            <a:endParaRPr lang="en-US" sz="1750" dirty="0"/>
          </a:p>
        </p:txBody>
      </p:sp>
      <p:sp>
        <p:nvSpPr>
          <p:cNvPr id="8" name="Text 6"/>
          <p:cNvSpPr/>
          <p:nvPr/>
        </p:nvSpPr>
        <p:spPr>
          <a:xfrm>
            <a:off x="1022628" y="5678329"/>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Critical for update recognition</a:t>
            </a:r>
            <a:endParaRPr lang="en-US" sz="1750" dirty="0"/>
          </a:p>
        </p:txBody>
      </p:sp>
      <p:sp>
        <p:nvSpPr>
          <p:cNvPr id="9" name="Shape 7"/>
          <p:cNvSpPr/>
          <p:nvPr/>
        </p:nvSpPr>
        <p:spPr>
          <a:xfrm>
            <a:off x="5215176" y="1776413"/>
            <a:ext cx="4200168" cy="4496038"/>
          </a:xfrm>
          <a:prstGeom prst="roundRect">
            <a:avLst>
              <a:gd name="adj" fmla="val 2256"/>
            </a:avLst>
          </a:prstGeom>
          <a:solidFill>
            <a:srgbClr val="FBE1D0"/>
          </a:solidFill>
          <a:ln w="7620">
            <a:solidFill>
              <a:srgbClr val="E1C7B6"/>
            </a:solidFill>
            <a:prstDash val="solid"/>
          </a:ln>
        </p:spPr>
      </p:sp>
      <p:sp>
        <p:nvSpPr>
          <p:cNvPr id="10" name="Text 8"/>
          <p:cNvSpPr/>
          <p:nvPr/>
        </p:nvSpPr>
        <p:spPr>
          <a:xfrm>
            <a:off x="5448300" y="2009537"/>
            <a:ext cx="2819638"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Version Name</a:t>
            </a:r>
            <a:endParaRPr lang="en-US" sz="2200" dirty="0"/>
          </a:p>
        </p:txBody>
      </p:sp>
      <p:sp>
        <p:nvSpPr>
          <p:cNvPr id="11" name="Text 9"/>
          <p:cNvSpPr/>
          <p:nvPr/>
        </p:nvSpPr>
        <p:spPr>
          <a:xfrm>
            <a:off x="5448300" y="2497217"/>
            <a:ext cx="3733919" cy="108299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 string value visible to users that follows semantic versioning conventions (e.g., 1.2.3).</a:t>
            </a:r>
            <a:endParaRPr lang="en-US" sz="1750" dirty="0"/>
          </a:p>
        </p:txBody>
      </p:sp>
      <p:sp>
        <p:nvSpPr>
          <p:cNvPr id="12" name="Text 10"/>
          <p:cNvSpPr/>
          <p:nvPr/>
        </p:nvSpPr>
        <p:spPr>
          <a:xfrm>
            <a:off x="5448300" y="3715464"/>
            <a:ext cx="3733919"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Communicates update significance</a:t>
            </a:r>
            <a:endParaRPr lang="en-US" sz="1750" dirty="0"/>
          </a:p>
        </p:txBody>
      </p:sp>
      <p:sp>
        <p:nvSpPr>
          <p:cNvPr id="13" name="Text 11"/>
          <p:cNvSpPr/>
          <p:nvPr/>
        </p:nvSpPr>
        <p:spPr>
          <a:xfrm>
            <a:off x="5448300" y="4516398"/>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Displayed in app stores</a:t>
            </a:r>
            <a:endParaRPr lang="en-US" sz="1750" dirty="0"/>
          </a:p>
        </p:txBody>
      </p:sp>
      <p:sp>
        <p:nvSpPr>
          <p:cNvPr id="14" name="Text 12"/>
          <p:cNvSpPr/>
          <p:nvPr/>
        </p:nvSpPr>
        <p:spPr>
          <a:xfrm>
            <a:off x="5448300" y="4956334"/>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Helps with user communication</a:t>
            </a:r>
            <a:endParaRPr lang="en-US" sz="1750" dirty="0"/>
          </a:p>
        </p:txBody>
      </p:sp>
      <p:sp>
        <p:nvSpPr>
          <p:cNvPr id="15" name="Shape 13"/>
          <p:cNvSpPr/>
          <p:nvPr/>
        </p:nvSpPr>
        <p:spPr>
          <a:xfrm>
            <a:off x="9640848" y="1776413"/>
            <a:ext cx="4200168" cy="4496038"/>
          </a:xfrm>
          <a:prstGeom prst="roundRect">
            <a:avLst>
              <a:gd name="adj" fmla="val 2256"/>
            </a:avLst>
          </a:prstGeom>
          <a:solidFill>
            <a:srgbClr val="FBE1D0"/>
          </a:solidFill>
          <a:ln w="7620">
            <a:solidFill>
              <a:srgbClr val="E1C7B6"/>
            </a:solidFill>
            <a:prstDash val="solid"/>
          </a:ln>
        </p:spPr>
      </p:sp>
      <p:sp>
        <p:nvSpPr>
          <p:cNvPr id="16" name="Text 14"/>
          <p:cNvSpPr/>
          <p:nvPr/>
        </p:nvSpPr>
        <p:spPr>
          <a:xfrm>
            <a:off x="9873972" y="2009537"/>
            <a:ext cx="2819638"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Where to Update</a:t>
            </a:r>
            <a:endParaRPr lang="en-US" sz="2200" dirty="0"/>
          </a:p>
        </p:txBody>
      </p:sp>
      <p:sp>
        <p:nvSpPr>
          <p:cNvPr id="17" name="Text 15"/>
          <p:cNvSpPr/>
          <p:nvPr/>
        </p:nvSpPr>
        <p:spPr>
          <a:xfrm>
            <a:off x="9873972" y="2497217"/>
            <a:ext cx="3733919" cy="1443990"/>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Update version information in app.json, app.config.js, or AndroidManifest.xml before building.</a:t>
            </a:r>
            <a:endParaRPr lang="en-US" sz="1750" dirty="0"/>
          </a:p>
        </p:txBody>
      </p:sp>
      <p:sp>
        <p:nvSpPr>
          <p:cNvPr id="18" name="Text 16"/>
          <p:cNvSpPr/>
          <p:nvPr/>
        </p:nvSpPr>
        <p:spPr>
          <a:xfrm>
            <a:off x="9873972" y="4076462"/>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Expo: app.json or app.config.js</a:t>
            </a:r>
            <a:endParaRPr lang="en-US" sz="1750" dirty="0"/>
          </a:p>
        </p:txBody>
      </p:sp>
      <p:sp>
        <p:nvSpPr>
          <p:cNvPr id="19" name="Text 17"/>
          <p:cNvSpPr/>
          <p:nvPr/>
        </p:nvSpPr>
        <p:spPr>
          <a:xfrm>
            <a:off x="9873972" y="4516398"/>
            <a:ext cx="3733919"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React Native CLI: AndroidManifest.xml</a:t>
            </a:r>
            <a:endParaRPr lang="en-US" sz="1750" dirty="0"/>
          </a:p>
        </p:txBody>
      </p:sp>
      <p:sp>
        <p:nvSpPr>
          <p:cNvPr id="20" name="Text 18"/>
          <p:cNvSpPr/>
          <p:nvPr/>
        </p:nvSpPr>
        <p:spPr>
          <a:xfrm>
            <a:off x="9873972" y="5317331"/>
            <a:ext cx="3733919"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000000"/>
                </a:solidFill>
                <a:latin typeface="Inter" pitchFamily="34" charset="0"/>
                <a:ea typeface="Inter" pitchFamily="34" charset="-122"/>
                <a:cs typeface="Inter" pitchFamily="34" charset="-120"/>
              </a:rPr>
              <a:t>Consistency is key across files</a:t>
            </a:r>
            <a:endParaRPr lang="en-US" sz="1750" dirty="0"/>
          </a:p>
        </p:txBody>
      </p:sp>
      <p:sp>
        <p:nvSpPr>
          <p:cNvPr id="21" name="Text 19"/>
          <p:cNvSpPr/>
          <p:nvPr/>
        </p:nvSpPr>
        <p:spPr>
          <a:xfrm>
            <a:off x="789503" y="6526173"/>
            <a:ext cx="13051393" cy="108299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Updating version information is optional but highly recommended for proper version management. It helps Android recognize your app as a newer version and ensures the update process goes smoothly. Failure to increment the version code may prevent installation of the update.</a:t>
            </a:r>
            <a:endParaRPr lang="en-US" sz="1750" dirty="0"/>
          </a:p>
        </p:txBody>
      </p:sp>
      <p:pic>
        <p:nvPicPr>
          <p:cNvPr id="22"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04042"/>
            <a:ext cx="919210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Building the Updated APK or AAB</a:t>
            </a:r>
            <a:endParaRPr lang="en-US" sz="4450" dirty="0"/>
          </a:p>
        </p:txBody>
      </p:sp>
      <p:sp>
        <p:nvSpPr>
          <p:cNvPr id="3" name="Shape 1"/>
          <p:cNvSpPr/>
          <p:nvPr/>
        </p:nvSpPr>
        <p:spPr>
          <a:xfrm>
            <a:off x="793790" y="2746891"/>
            <a:ext cx="4120753" cy="226814"/>
          </a:xfrm>
          <a:prstGeom prst="roundRect">
            <a:avLst>
              <a:gd name="adj" fmla="val 42003"/>
            </a:avLst>
          </a:prstGeom>
          <a:solidFill>
            <a:srgbClr val="FBE1D0"/>
          </a:solidFill>
          <a:ln w="7620">
            <a:solidFill>
              <a:srgbClr val="E1C7B6"/>
            </a:solidFill>
            <a:prstDash val="solid"/>
          </a:ln>
        </p:spPr>
      </p:sp>
      <p:sp>
        <p:nvSpPr>
          <p:cNvPr id="4" name="Text 2"/>
          <p:cNvSpPr/>
          <p:nvPr/>
        </p:nvSpPr>
        <p:spPr>
          <a:xfrm>
            <a:off x="793790" y="3313867"/>
            <a:ext cx="367117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Prepare Build Environment</a:t>
            </a:r>
            <a:endParaRPr lang="en-US" sz="2200" dirty="0"/>
          </a:p>
        </p:txBody>
      </p:sp>
      <p:sp>
        <p:nvSpPr>
          <p:cNvPr id="5" name="Text 3"/>
          <p:cNvSpPr/>
          <p:nvPr/>
        </p:nvSpPr>
        <p:spPr>
          <a:xfrm>
            <a:off x="793790" y="3804285"/>
            <a:ext cx="4120753"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Ensure all dependencies are installed and environment variables are properly set. Check that your development environment meets all requirements for building an Android package.</a:t>
            </a:r>
            <a:endParaRPr lang="en-US" sz="1750" dirty="0"/>
          </a:p>
        </p:txBody>
      </p:sp>
      <p:sp>
        <p:nvSpPr>
          <p:cNvPr id="6" name="Shape 4"/>
          <p:cNvSpPr/>
          <p:nvPr/>
        </p:nvSpPr>
        <p:spPr>
          <a:xfrm>
            <a:off x="5254704" y="2406610"/>
            <a:ext cx="4120872" cy="226814"/>
          </a:xfrm>
          <a:prstGeom prst="roundRect">
            <a:avLst>
              <a:gd name="adj" fmla="val 42003"/>
            </a:avLst>
          </a:prstGeom>
          <a:solidFill>
            <a:srgbClr val="FBE1D0"/>
          </a:solidFill>
          <a:ln w="7620">
            <a:solidFill>
              <a:srgbClr val="E1C7B6"/>
            </a:solidFill>
            <a:prstDash val="solid"/>
          </a:ln>
        </p:spPr>
      </p:sp>
      <p:sp>
        <p:nvSpPr>
          <p:cNvPr id="7" name="Text 5"/>
          <p:cNvSpPr/>
          <p:nvPr/>
        </p:nvSpPr>
        <p:spPr>
          <a:xfrm>
            <a:off x="5254704" y="2973586"/>
            <a:ext cx="336458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Configure Build Settings</a:t>
            </a:r>
            <a:endParaRPr lang="en-US" sz="2200" dirty="0"/>
          </a:p>
        </p:txBody>
      </p:sp>
      <p:sp>
        <p:nvSpPr>
          <p:cNvPr id="8" name="Text 6"/>
          <p:cNvSpPr/>
          <p:nvPr/>
        </p:nvSpPr>
        <p:spPr>
          <a:xfrm>
            <a:off x="5254704" y="3464004"/>
            <a:ext cx="4120872"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Adjust any necessary build configurations in your gradle files. This may include updating signing configurations, enabling ProGuard rules, or setting up product flavors.</a:t>
            </a:r>
            <a:endParaRPr lang="en-US" sz="1750" dirty="0"/>
          </a:p>
        </p:txBody>
      </p:sp>
      <p:sp>
        <p:nvSpPr>
          <p:cNvPr id="9" name="Shape 7"/>
          <p:cNvSpPr/>
          <p:nvPr/>
        </p:nvSpPr>
        <p:spPr>
          <a:xfrm>
            <a:off x="9715738" y="2066449"/>
            <a:ext cx="4120872" cy="226814"/>
          </a:xfrm>
          <a:prstGeom prst="roundRect">
            <a:avLst>
              <a:gd name="adj" fmla="val 42003"/>
            </a:avLst>
          </a:prstGeom>
          <a:solidFill>
            <a:srgbClr val="FBE1D0"/>
          </a:solidFill>
          <a:ln w="7620">
            <a:solidFill>
              <a:srgbClr val="E1C7B6"/>
            </a:solidFill>
            <a:prstDash val="solid"/>
          </a:ln>
        </p:spPr>
      </p:sp>
      <p:sp>
        <p:nvSpPr>
          <p:cNvPr id="10" name="Text 8"/>
          <p:cNvSpPr/>
          <p:nvPr/>
        </p:nvSpPr>
        <p:spPr>
          <a:xfrm>
            <a:off x="9715738" y="2633424"/>
            <a:ext cx="33631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Execute Build Command</a:t>
            </a:r>
            <a:endParaRPr lang="en-US" sz="2200" dirty="0"/>
          </a:p>
        </p:txBody>
      </p:sp>
      <p:sp>
        <p:nvSpPr>
          <p:cNvPr id="11" name="Text 9"/>
          <p:cNvSpPr/>
          <p:nvPr/>
        </p:nvSpPr>
        <p:spPr>
          <a:xfrm>
            <a:off x="9715738" y="3123843"/>
            <a:ext cx="4120872"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Run the appropriate build command for your setup. For Expo, use EAS Build, or for React Native CLI, use the gradle commands to generate your updated APK or AAB file.</a:t>
            </a:r>
            <a:endParaRPr lang="en-US" sz="1750" dirty="0"/>
          </a:p>
        </p:txBody>
      </p:sp>
      <p:sp>
        <p:nvSpPr>
          <p:cNvPr id="12" name="Text 10"/>
          <p:cNvSpPr/>
          <p:nvPr/>
        </p:nvSpPr>
        <p:spPr>
          <a:xfrm>
            <a:off x="793790" y="623685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Building the updated APK or AAB follows the same process you used for the original build, but now includes your recent changes. The build process compiles your JavaScript code along with native components into a package that can be installed on Android devices.</a:t>
            </a:r>
            <a:endParaRPr lang="en-US" sz="1750" dirty="0"/>
          </a:p>
        </p:txBody>
      </p:sp>
      <p:pic>
        <p:nvPicPr>
          <p:cNvPr id="13"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42968"/>
          </a:xfrm>
          <a:prstGeom prst="rect">
            <a:avLst/>
          </a:prstGeom>
        </p:spPr>
      </p:pic>
      <p:sp>
        <p:nvSpPr>
          <p:cNvPr id="3" name="Text 0"/>
          <p:cNvSpPr/>
          <p:nvPr/>
        </p:nvSpPr>
        <p:spPr>
          <a:xfrm>
            <a:off x="793790" y="2556867"/>
            <a:ext cx="4808696"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Installing the Updated APK</a:t>
            </a:r>
            <a:endParaRPr lang="en-US" sz="2900" dirty="0"/>
          </a:p>
        </p:txBody>
      </p:sp>
      <p:sp>
        <p:nvSpPr>
          <p:cNvPr id="4" name="Shape 1"/>
          <p:cNvSpPr/>
          <p:nvPr/>
        </p:nvSpPr>
        <p:spPr>
          <a:xfrm>
            <a:off x="7307580" y="3238738"/>
            <a:ext cx="15240" cy="3639503"/>
          </a:xfrm>
          <a:prstGeom prst="roundRect">
            <a:avLst>
              <a:gd name="adj" fmla="val 406325"/>
            </a:avLst>
          </a:prstGeom>
          <a:solidFill>
            <a:srgbClr val="E1C7B6"/>
          </a:solidFill>
          <a:ln/>
        </p:spPr>
      </p:sp>
      <p:sp>
        <p:nvSpPr>
          <p:cNvPr id="5" name="Shape 2"/>
          <p:cNvSpPr/>
          <p:nvPr/>
        </p:nvSpPr>
        <p:spPr>
          <a:xfrm>
            <a:off x="6722388" y="3396972"/>
            <a:ext cx="442198" cy="15240"/>
          </a:xfrm>
          <a:prstGeom prst="roundRect">
            <a:avLst>
              <a:gd name="adj" fmla="val 406325"/>
            </a:avLst>
          </a:prstGeom>
          <a:solidFill>
            <a:srgbClr val="E1C7B6"/>
          </a:solidFill>
          <a:ln/>
        </p:spPr>
      </p:sp>
      <p:sp>
        <p:nvSpPr>
          <p:cNvPr id="6" name="Shape 3"/>
          <p:cNvSpPr/>
          <p:nvPr/>
        </p:nvSpPr>
        <p:spPr>
          <a:xfrm>
            <a:off x="7149346" y="3238738"/>
            <a:ext cx="331708" cy="331708"/>
          </a:xfrm>
          <a:prstGeom prst="roundRect">
            <a:avLst>
              <a:gd name="adj" fmla="val 18668"/>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7204650" y="3266420"/>
            <a:ext cx="221099" cy="276344"/>
          </a:xfrm>
          <a:prstGeom prst="rect">
            <a:avLst/>
          </a:prstGeom>
        </p:spPr>
      </p:pic>
      <p:sp>
        <p:nvSpPr>
          <p:cNvPr id="8" name="Text 4"/>
          <p:cNvSpPr/>
          <p:nvPr/>
        </p:nvSpPr>
        <p:spPr>
          <a:xfrm>
            <a:off x="4735116" y="3289340"/>
            <a:ext cx="1842968" cy="230386"/>
          </a:xfrm>
          <a:prstGeom prst="rect">
            <a:avLst/>
          </a:prstGeom>
          <a:noFill/>
          <a:ln/>
        </p:spPr>
        <p:txBody>
          <a:bodyPr wrap="none" lIns="0" tIns="0" rIns="0" bIns="0" rtlCol="0" anchor="t"/>
          <a:lstStyle/>
          <a:p>
            <a:pPr algn="r"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Download the APK</a:t>
            </a:r>
            <a:endParaRPr lang="en-US" sz="1450" dirty="0"/>
          </a:p>
        </p:txBody>
      </p:sp>
      <p:sp>
        <p:nvSpPr>
          <p:cNvPr id="9" name="Text 5"/>
          <p:cNvSpPr/>
          <p:nvPr/>
        </p:nvSpPr>
        <p:spPr>
          <a:xfrm>
            <a:off x="793790" y="3608070"/>
            <a:ext cx="5784294" cy="235744"/>
          </a:xfrm>
          <a:prstGeom prst="rect">
            <a:avLst/>
          </a:prstGeom>
          <a:noFill/>
          <a:ln/>
        </p:spPr>
        <p:txBody>
          <a:bodyPr wrap="none" lIns="0" tIns="0" rIns="0" bIns="0" rtlCol="0" anchor="t"/>
          <a:lstStyle/>
          <a:p>
            <a:pPr algn="r" indent="0" marL="0">
              <a:lnSpc>
                <a:spcPts val="1850"/>
              </a:lnSpc>
              <a:buNone/>
            </a:pPr>
            <a:r>
              <a:rPr lang="en-US" sz="1150" dirty="0">
                <a:solidFill>
                  <a:srgbClr val="000000"/>
                </a:solidFill>
                <a:latin typeface="Inter" pitchFamily="34" charset="0"/>
                <a:ea typeface="Inter" pitchFamily="34" charset="-122"/>
                <a:cs typeface="Inter" pitchFamily="34" charset="-120"/>
              </a:rPr>
              <a:t>Access the APK from the EAS dashboard or CLI output after the build completes.</a:t>
            </a:r>
            <a:endParaRPr lang="en-US" sz="1150" dirty="0"/>
          </a:p>
        </p:txBody>
      </p:sp>
      <p:sp>
        <p:nvSpPr>
          <p:cNvPr id="10" name="Shape 6"/>
          <p:cNvSpPr/>
          <p:nvPr/>
        </p:nvSpPr>
        <p:spPr>
          <a:xfrm>
            <a:off x="7465814" y="4281488"/>
            <a:ext cx="442198" cy="15240"/>
          </a:xfrm>
          <a:prstGeom prst="roundRect">
            <a:avLst>
              <a:gd name="adj" fmla="val 406325"/>
            </a:avLst>
          </a:prstGeom>
          <a:solidFill>
            <a:srgbClr val="E1C7B6"/>
          </a:solidFill>
          <a:ln/>
        </p:spPr>
      </p:sp>
      <p:sp>
        <p:nvSpPr>
          <p:cNvPr id="11" name="Shape 7"/>
          <p:cNvSpPr/>
          <p:nvPr/>
        </p:nvSpPr>
        <p:spPr>
          <a:xfrm>
            <a:off x="7149346" y="4123253"/>
            <a:ext cx="331708" cy="331708"/>
          </a:xfrm>
          <a:prstGeom prst="roundRect">
            <a:avLst>
              <a:gd name="adj" fmla="val 18668"/>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7204650" y="4150935"/>
            <a:ext cx="221099" cy="276344"/>
          </a:xfrm>
          <a:prstGeom prst="rect">
            <a:avLst/>
          </a:prstGeom>
        </p:spPr>
      </p:pic>
      <p:sp>
        <p:nvSpPr>
          <p:cNvPr id="13" name="Text 8"/>
          <p:cNvSpPr/>
          <p:nvPr/>
        </p:nvSpPr>
        <p:spPr>
          <a:xfrm>
            <a:off x="8052316" y="4173855"/>
            <a:ext cx="3797856"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Enable Installation from Unknown Sources</a:t>
            </a:r>
            <a:endParaRPr lang="en-US" sz="1450" dirty="0"/>
          </a:p>
        </p:txBody>
      </p:sp>
      <p:sp>
        <p:nvSpPr>
          <p:cNvPr id="14" name="Text 9"/>
          <p:cNvSpPr/>
          <p:nvPr/>
        </p:nvSpPr>
        <p:spPr>
          <a:xfrm>
            <a:off x="8052316" y="4492585"/>
            <a:ext cx="5784294"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On your Android device, ensure that installation from unknown sources is allowed in the security settings.</a:t>
            </a:r>
            <a:endParaRPr lang="en-US" sz="1150" dirty="0"/>
          </a:p>
        </p:txBody>
      </p:sp>
      <p:sp>
        <p:nvSpPr>
          <p:cNvPr id="15" name="Shape 10"/>
          <p:cNvSpPr/>
          <p:nvPr/>
        </p:nvSpPr>
        <p:spPr>
          <a:xfrm>
            <a:off x="6722388" y="5043845"/>
            <a:ext cx="442198" cy="15240"/>
          </a:xfrm>
          <a:prstGeom prst="roundRect">
            <a:avLst>
              <a:gd name="adj" fmla="val 406325"/>
            </a:avLst>
          </a:prstGeom>
          <a:solidFill>
            <a:srgbClr val="E1C7B6"/>
          </a:solidFill>
          <a:ln/>
        </p:spPr>
      </p:sp>
      <p:sp>
        <p:nvSpPr>
          <p:cNvPr id="16" name="Shape 11"/>
          <p:cNvSpPr/>
          <p:nvPr/>
        </p:nvSpPr>
        <p:spPr>
          <a:xfrm>
            <a:off x="7149346" y="4885611"/>
            <a:ext cx="331708" cy="331708"/>
          </a:xfrm>
          <a:prstGeom prst="roundRect">
            <a:avLst>
              <a:gd name="adj" fmla="val 18668"/>
            </a:avLst>
          </a:prstGeom>
          <a:solidFill>
            <a:srgbClr val="FBE1D0"/>
          </a:solidFill>
          <a:ln w="7620">
            <a:solidFill>
              <a:srgbClr val="E1C7B6"/>
            </a:solidFill>
            <a:prstDash val="solid"/>
          </a:ln>
        </p:spPr>
      </p:sp>
      <p:pic>
        <p:nvPicPr>
          <p:cNvPr id="17" name="Image 3" descr="preencoded.png">    </p:cNvPr>
          <p:cNvPicPr>
            <a:picLocks noChangeAspect="1"/>
          </p:cNvPicPr>
          <p:nvPr/>
        </p:nvPicPr>
        <p:blipFill>
          <a:blip r:embed="rId4"/>
          <a:stretch>
            <a:fillRect/>
          </a:stretch>
        </p:blipFill>
        <p:spPr>
          <a:xfrm>
            <a:off x="7204650" y="4913293"/>
            <a:ext cx="221099" cy="276344"/>
          </a:xfrm>
          <a:prstGeom prst="rect">
            <a:avLst/>
          </a:prstGeom>
        </p:spPr>
      </p:pic>
      <p:sp>
        <p:nvSpPr>
          <p:cNvPr id="18" name="Text 12"/>
          <p:cNvSpPr/>
          <p:nvPr/>
        </p:nvSpPr>
        <p:spPr>
          <a:xfrm>
            <a:off x="4735116" y="4936212"/>
            <a:ext cx="1842968" cy="230386"/>
          </a:xfrm>
          <a:prstGeom prst="rect">
            <a:avLst/>
          </a:prstGeom>
          <a:noFill/>
          <a:ln/>
        </p:spPr>
        <p:txBody>
          <a:bodyPr wrap="none" lIns="0" tIns="0" rIns="0" bIns="0" rtlCol="0" anchor="t"/>
          <a:lstStyle/>
          <a:p>
            <a:pPr algn="r"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Open the APK File</a:t>
            </a:r>
            <a:endParaRPr lang="en-US" sz="1450" dirty="0"/>
          </a:p>
        </p:txBody>
      </p:sp>
      <p:sp>
        <p:nvSpPr>
          <p:cNvPr id="19" name="Text 13"/>
          <p:cNvSpPr/>
          <p:nvPr/>
        </p:nvSpPr>
        <p:spPr>
          <a:xfrm>
            <a:off x="793790" y="5254943"/>
            <a:ext cx="5784294" cy="235744"/>
          </a:xfrm>
          <a:prstGeom prst="rect">
            <a:avLst/>
          </a:prstGeom>
          <a:noFill/>
          <a:ln/>
        </p:spPr>
        <p:txBody>
          <a:bodyPr wrap="none" lIns="0" tIns="0" rIns="0" bIns="0" rtlCol="0" anchor="t"/>
          <a:lstStyle/>
          <a:p>
            <a:pPr algn="r" indent="0" marL="0">
              <a:lnSpc>
                <a:spcPts val="1850"/>
              </a:lnSpc>
              <a:buNone/>
            </a:pPr>
            <a:r>
              <a:rPr lang="en-US" sz="1150" dirty="0">
                <a:solidFill>
                  <a:srgbClr val="000000"/>
                </a:solidFill>
                <a:latin typeface="Inter" pitchFamily="34" charset="0"/>
                <a:ea typeface="Inter" pitchFamily="34" charset="-122"/>
                <a:cs typeface="Inter" pitchFamily="34" charset="-120"/>
              </a:rPr>
              <a:t>Tap on the downloaded APK file to begin the installation process.</a:t>
            </a:r>
            <a:endParaRPr lang="en-US" sz="1150" dirty="0"/>
          </a:p>
        </p:txBody>
      </p:sp>
      <p:sp>
        <p:nvSpPr>
          <p:cNvPr id="20" name="Shape 14"/>
          <p:cNvSpPr/>
          <p:nvPr/>
        </p:nvSpPr>
        <p:spPr>
          <a:xfrm>
            <a:off x="7465814" y="5806321"/>
            <a:ext cx="442198" cy="15240"/>
          </a:xfrm>
          <a:prstGeom prst="roundRect">
            <a:avLst>
              <a:gd name="adj" fmla="val 406325"/>
            </a:avLst>
          </a:prstGeom>
          <a:solidFill>
            <a:srgbClr val="E1C7B6"/>
          </a:solidFill>
          <a:ln/>
        </p:spPr>
      </p:sp>
      <p:sp>
        <p:nvSpPr>
          <p:cNvPr id="21" name="Shape 15"/>
          <p:cNvSpPr/>
          <p:nvPr/>
        </p:nvSpPr>
        <p:spPr>
          <a:xfrm>
            <a:off x="7149346" y="5648087"/>
            <a:ext cx="331708" cy="331708"/>
          </a:xfrm>
          <a:prstGeom prst="roundRect">
            <a:avLst>
              <a:gd name="adj" fmla="val 18668"/>
            </a:avLst>
          </a:prstGeom>
          <a:solidFill>
            <a:srgbClr val="FBE1D0"/>
          </a:solidFill>
          <a:ln w="7620">
            <a:solidFill>
              <a:srgbClr val="E1C7B6"/>
            </a:solidFill>
            <a:prstDash val="solid"/>
          </a:ln>
        </p:spPr>
      </p:sp>
      <p:pic>
        <p:nvPicPr>
          <p:cNvPr id="22" name="Image 4" descr="preencoded.png">    </p:cNvPr>
          <p:cNvPicPr>
            <a:picLocks noChangeAspect="1"/>
          </p:cNvPicPr>
          <p:nvPr/>
        </p:nvPicPr>
        <p:blipFill>
          <a:blip r:embed="rId5"/>
          <a:stretch>
            <a:fillRect/>
          </a:stretch>
        </p:blipFill>
        <p:spPr>
          <a:xfrm>
            <a:off x="7204650" y="5675769"/>
            <a:ext cx="221099" cy="276344"/>
          </a:xfrm>
          <a:prstGeom prst="rect">
            <a:avLst/>
          </a:prstGeom>
        </p:spPr>
      </p:pic>
      <p:sp>
        <p:nvSpPr>
          <p:cNvPr id="23" name="Text 16"/>
          <p:cNvSpPr/>
          <p:nvPr/>
        </p:nvSpPr>
        <p:spPr>
          <a:xfrm>
            <a:off x="8052316" y="5698688"/>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Confirm Installation</a:t>
            </a:r>
            <a:endParaRPr lang="en-US" sz="1450" dirty="0"/>
          </a:p>
        </p:txBody>
      </p:sp>
      <p:sp>
        <p:nvSpPr>
          <p:cNvPr id="24" name="Text 17"/>
          <p:cNvSpPr/>
          <p:nvPr/>
        </p:nvSpPr>
        <p:spPr>
          <a:xfrm>
            <a:off x="8052316" y="6017419"/>
            <a:ext cx="5784294"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Accept any prompts to install the application and wait for the process to complete.</a:t>
            </a:r>
            <a:endParaRPr lang="en-US" sz="1150" dirty="0"/>
          </a:p>
        </p:txBody>
      </p:sp>
      <p:sp>
        <p:nvSpPr>
          <p:cNvPr id="25" name="Text 18"/>
          <p:cNvSpPr/>
          <p:nvPr/>
        </p:nvSpPr>
        <p:spPr>
          <a:xfrm>
            <a:off x="793790" y="7044095"/>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Once the build is complete, you'll need to install the updated APK on your Android device. This can be done directly by downloading and opening the APK file on your device, or by using ADB (Android Debug Bridge) for more control over the installation process.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8211"/>
            <a:ext cx="12761952"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Understanding Manual APK Installation Behavior</a:t>
            </a:r>
            <a:endParaRPr lang="en-US" sz="4200" dirty="0"/>
          </a:p>
        </p:txBody>
      </p:sp>
      <p:sp>
        <p:nvSpPr>
          <p:cNvPr id="3" name="Text 1"/>
          <p:cNvSpPr/>
          <p:nvPr/>
        </p:nvSpPr>
        <p:spPr>
          <a:xfrm>
            <a:off x="2130147" y="2113359"/>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No Duplication</a:t>
            </a:r>
            <a:endParaRPr lang="en-US" sz="2100" dirty="0"/>
          </a:p>
        </p:txBody>
      </p:sp>
      <p:sp>
        <p:nvSpPr>
          <p:cNvPr id="4" name="Text 2"/>
          <p:cNvSpPr/>
          <p:nvPr/>
        </p:nvSpPr>
        <p:spPr>
          <a:xfrm>
            <a:off x="793790" y="2579132"/>
            <a:ext cx="4029908" cy="1379220"/>
          </a:xfrm>
          <a:prstGeom prst="rect">
            <a:avLst/>
          </a:prstGeom>
          <a:noFill/>
          <a:ln/>
        </p:spPr>
        <p:txBody>
          <a:bodyPr wrap="square" lIns="0" tIns="0" rIns="0" bIns="0" rtlCol="0" anchor="t"/>
          <a:lstStyle/>
          <a:p>
            <a:pPr algn="r" indent="0" marL="0">
              <a:lnSpc>
                <a:spcPts val="2700"/>
              </a:lnSpc>
              <a:buNone/>
            </a:pPr>
            <a:r>
              <a:rPr lang="en-US" sz="1650" dirty="0">
                <a:solidFill>
                  <a:srgbClr val="000000"/>
                </a:solidFill>
                <a:latin typeface="Inter" pitchFamily="34" charset="0"/>
                <a:ea typeface="Inter" pitchFamily="34" charset="-122"/>
                <a:cs typeface="Inter" pitchFamily="34" charset="-120"/>
              </a:rPr>
              <a:t>Android recognizes the update based on the package name and replaces the existing version rather than creating a duplicate.</a:t>
            </a:r>
            <a:endParaRPr lang="en-US" sz="1650" dirty="0"/>
          </a:p>
        </p:txBody>
      </p:sp>
      <p:pic>
        <p:nvPicPr>
          <p:cNvPr id="5" name="Image 0" descr="preencoded.png">    </p:cNvPr>
          <p:cNvPicPr>
            <a:picLocks noChangeAspect="1"/>
          </p:cNvPicPr>
          <p:nvPr/>
        </p:nvPicPr>
        <p:blipFill>
          <a:blip r:embed="rId1"/>
          <a:stretch>
            <a:fillRect/>
          </a:stretch>
        </p:blipFill>
        <p:spPr>
          <a:xfrm>
            <a:off x="5146834" y="2032516"/>
            <a:ext cx="4336733" cy="4336733"/>
          </a:xfrm>
          <a:prstGeom prst="rect">
            <a:avLst/>
          </a:prstGeom>
        </p:spPr>
      </p:pic>
      <p:pic>
        <p:nvPicPr>
          <p:cNvPr id="6" name="Image 1" descr="preencoded.png">    </p:cNvPr>
          <p:cNvPicPr>
            <a:picLocks noChangeAspect="1"/>
          </p:cNvPicPr>
          <p:nvPr/>
        </p:nvPicPr>
        <p:blipFill>
          <a:blip r:embed="rId2"/>
          <a:stretch>
            <a:fillRect/>
          </a:stretch>
        </p:blipFill>
        <p:spPr>
          <a:xfrm>
            <a:off x="6080641" y="2925961"/>
            <a:ext cx="322421" cy="403027"/>
          </a:xfrm>
          <a:prstGeom prst="rect">
            <a:avLst/>
          </a:prstGeom>
        </p:spPr>
      </p:pic>
      <p:sp>
        <p:nvSpPr>
          <p:cNvPr id="7" name="Text 3"/>
          <p:cNvSpPr/>
          <p:nvPr/>
        </p:nvSpPr>
        <p:spPr>
          <a:xfrm>
            <a:off x="9806702" y="228576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Version Update</a:t>
            </a:r>
            <a:endParaRPr lang="en-US" sz="2100" dirty="0"/>
          </a:p>
        </p:txBody>
      </p:sp>
      <p:sp>
        <p:nvSpPr>
          <p:cNvPr id="8" name="Text 4"/>
          <p:cNvSpPr/>
          <p:nvPr/>
        </p:nvSpPr>
        <p:spPr>
          <a:xfrm>
            <a:off x="9806702" y="2751534"/>
            <a:ext cx="4029908"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The app will be updated with new features and changes reflected in the installed version.</a:t>
            </a:r>
            <a:endParaRPr lang="en-US" sz="1650" dirty="0"/>
          </a:p>
        </p:txBody>
      </p:sp>
      <p:pic>
        <p:nvPicPr>
          <p:cNvPr id="9" name="Image 2" descr="preencoded.png">    </p:cNvPr>
          <p:cNvPicPr>
            <a:picLocks noChangeAspect="1"/>
          </p:cNvPicPr>
          <p:nvPr/>
        </p:nvPicPr>
        <p:blipFill>
          <a:blip r:embed="rId3"/>
          <a:stretch>
            <a:fillRect/>
          </a:stretch>
        </p:blipFill>
        <p:spPr>
          <a:xfrm>
            <a:off x="5146834" y="2032516"/>
            <a:ext cx="4336733" cy="4336733"/>
          </a:xfrm>
          <a:prstGeom prst="rect">
            <a:avLst/>
          </a:prstGeom>
        </p:spPr>
      </p:pic>
      <p:pic>
        <p:nvPicPr>
          <p:cNvPr id="10" name="Image 3" descr="preencoded.png">    </p:cNvPr>
          <p:cNvPicPr>
            <a:picLocks noChangeAspect="1"/>
          </p:cNvPicPr>
          <p:nvPr/>
        </p:nvPicPr>
        <p:blipFill>
          <a:blip r:embed="rId4"/>
          <a:stretch>
            <a:fillRect/>
          </a:stretch>
        </p:blipFill>
        <p:spPr>
          <a:xfrm>
            <a:off x="8227219" y="2925961"/>
            <a:ext cx="322421" cy="403027"/>
          </a:xfrm>
          <a:prstGeom prst="rect">
            <a:avLst/>
          </a:prstGeom>
        </p:spPr>
      </p:pic>
      <p:sp>
        <p:nvSpPr>
          <p:cNvPr id="11" name="Text 5"/>
          <p:cNvSpPr/>
          <p:nvPr/>
        </p:nvSpPr>
        <p:spPr>
          <a:xfrm>
            <a:off x="9806702" y="444329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Data Preservation</a:t>
            </a:r>
            <a:endParaRPr lang="en-US" sz="2100" dirty="0"/>
          </a:p>
        </p:txBody>
      </p:sp>
      <p:sp>
        <p:nvSpPr>
          <p:cNvPr id="12" name="Text 6"/>
          <p:cNvSpPr/>
          <p:nvPr/>
        </p:nvSpPr>
        <p:spPr>
          <a:xfrm>
            <a:off x="9806702" y="4909066"/>
            <a:ext cx="4029908"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Existing app data like preferences and saved information remains intact unless explicitly programmed otherwise.</a:t>
            </a:r>
            <a:endParaRPr lang="en-US" sz="1650" dirty="0"/>
          </a:p>
        </p:txBody>
      </p:sp>
      <p:pic>
        <p:nvPicPr>
          <p:cNvPr id="13" name="Image 4" descr="preencoded.png">    </p:cNvPr>
          <p:cNvPicPr>
            <a:picLocks noChangeAspect="1"/>
          </p:cNvPicPr>
          <p:nvPr/>
        </p:nvPicPr>
        <p:blipFill>
          <a:blip r:embed="rId5"/>
          <a:stretch>
            <a:fillRect/>
          </a:stretch>
        </p:blipFill>
        <p:spPr>
          <a:xfrm>
            <a:off x="5146834" y="2032516"/>
            <a:ext cx="4336733" cy="4336733"/>
          </a:xfrm>
          <a:prstGeom prst="rect">
            <a:avLst/>
          </a:prstGeom>
        </p:spPr>
      </p:pic>
      <p:pic>
        <p:nvPicPr>
          <p:cNvPr id="14" name="Image 5" descr="preencoded.png">    </p:cNvPr>
          <p:cNvPicPr>
            <a:picLocks noChangeAspect="1"/>
          </p:cNvPicPr>
          <p:nvPr/>
        </p:nvPicPr>
        <p:blipFill>
          <a:blip r:embed="rId6"/>
          <a:stretch>
            <a:fillRect/>
          </a:stretch>
        </p:blipFill>
        <p:spPr>
          <a:xfrm>
            <a:off x="8227219" y="5072539"/>
            <a:ext cx="322421" cy="403027"/>
          </a:xfrm>
          <a:prstGeom prst="rect">
            <a:avLst/>
          </a:prstGeom>
        </p:spPr>
      </p:pic>
      <p:sp>
        <p:nvSpPr>
          <p:cNvPr id="15" name="Text 7"/>
          <p:cNvSpPr/>
          <p:nvPr/>
        </p:nvSpPr>
        <p:spPr>
          <a:xfrm>
            <a:off x="2130147" y="4615696"/>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Security Checks</a:t>
            </a:r>
            <a:endParaRPr lang="en-US" sz="2100" dirty="0"/>
          </a:p>
        </p:txBody>
      </p:sp>
      <p:sp>
        <p:nvSpPr>
          <p:cNvPr id="16" name="Text 8"/>
          <p:cNvSpPr/>
          <p:nvPr/>
        </p:nvSpPr>
        <p:spPr>
          <a:xfrm>
            <a:off x="793790" y="5081468"/>
            <a:ext cx="4029908" cy="1034415"/>
          </a:xfrm>
          <a:prstGeom prst="rect">
            <a:avLst/>
          </a:prstGeom>
          <a:noFill/>
          <a:ln/>
        </p:spPr>
        <p:txBody>
          <a:bodyPr wrap="square" lIns="0" tIns="0" rIns="0" bIns="0" rtlCol="0" anchor="t"/>
          <a:lstStyle/>
          <a:p>
            <a:pPr algn="r" indent="0" marL="0">
              <a:lnSpc>
                <a:spcPts val="2700"/>
              </a:lnSpc>
              <a:buNone/>
            </a:pPr>
            <a:r>
              <a:rPr lang="en-US" sz="1650" dirty="0">
                <a:solidFill>
                  <a:srgbClr val="000000"/>
                </a:solidFill>
                <a:latin typeface="Inter" pitchFamily="34" charset="0"/>
                <a:ea typeface="Inter" pitchFamily="34" charset="-122"/>
                <a:cs typeface="Inter" pitchFamily="34" charset="-120"/>
              </a:rPr>
              <a:t>Android verifies signature consistency, ensuring the update comes from the same developer as the original app.</a:t>
            </a:r>
            <a:endParaRPr lang="en-US" sz="1650" dirty="0"/>
          </a:p>
        </p:txBody>
      </p:sp>
      <p:pic>
        <p:nvPicPr>
          <p:cNvPr id="17" name="Image 6" descr="preencoded.png">    </p:cNvPr>
          <p:cNvPicPr>
            <a:picLocks noChangeAspect="1"/>
          </p:cNvPicPr>
          <p:nvPr/>
        </p:nvPicPr>
        <p:blipFill>
          <a:blip r:embed="rId7"/>
          <a:stretch>
            <a:fillRect/>
          </a:stretch>
        </p:blipFill>
        <p:spPr>
          <a:xfrm>
            <a:off x="5146834" y="2032516"/>
            <a:ext cx="4336733" cy="4336733"/>
          </a:xfrm>
          <a:prstGeom prst="rect">
            <a:avLst/>
          </a:prstGeom>
        </p:spPr>
      </p:pic>
      <p:pic>
        <p:nvPicPr>
          <p:cNvPr id="18" name="Image 7" descr="preencoded.png">    </p:cNvPr>
          <p:cNvPicPr>
            <a:picLocks noChangeAspect="1"/>
          </p:cNvPicPr>
          <p:nvPr/>
        </p:nvPicPr>
        <p:blipFill>
          <a:blip r:embed="rId8"/>
          <a:stretch>
            <a:fillRect/>
          </a:stretch>
        </p:blipFill>
        <p:spPr>
          <a:xfrm>
            <a:off x="6080641" y="5072539"/>
            <a:ext cx="322421" cy="403027"/>
          </a:xfrm>
          <a:prstGeom prst="rect">
            <a:avLst/>
          </a:prstGeom>
        </p:spPr>
      </p:pic>
      <p:sp>
        <p:nvSpPr>
          <p:cNvPr id="19" name="Text 9"/>
          <p:cNvSpPr/>
          <p:nvPr/>
        </p:nvSpPr>
        <p:spPr>
          <a:xfrm>
            <a:off x="793790" y="6611660"/>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When you manually install an APK update on your Android device, the system handles several processes automatically. Understanding these behaviors helps ensure a smooth update experience for both developers and users.</a:t>
            </a:r>
            <a:endParaRPr lang="en-US" sz="1650" dirty="0"/>
          </a:p>
        </p:txBody>
      </p:sp>
      <p:pic>
        <p:nvPicPr>
          <p:cNvPr id="20"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8294"/>
            <a:ext cx="7089696"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Using ADB for App Installation</a:t>
            </a:r>
            <a:endParaRPr lang="en-US" sz="3750" dirty="0"/>
          </a:p>
        </p:txBody>
      </p:sp>
      <p:sp>
        <p:nvSpPr>
          <p:cNvPr id="3" name="Shape 1"/>
          <p:cNvSpPr/>
          <p:nvPr/>
        </p:nvSpPr>
        <p:spPr>
          <a:xfrm>
            <a:off x="793790" y="1626275"/>
            <a:ext cx="13042821" cy="3989546"/>
          </a:xfrm>
          <a:prstGeom prst="roundRect">
            <a:avLst>
              <a:gd name="adj" fmla="val 2030"/>
            </a:avLst>
          </a:prstGeom>
          <a:solidFill>
            <a:srgbClr val="FBE1D0"/>
          </a:solidFill>
          <a:ln/>
        </p:spPr>
      </p:sp>
      <p:sp>
        <p:nvSpPr>
          <p:cNvPr id="4" name="Shape 2"/>
          <p:cNvSpPr/>
          <p:nvPr/>
        </p:nvSpPr>
        <p:spPr>
          <a:xfrm>
            <a:off x="784265" y="1626275"/>
            <a:ext cx="13061871" cy="3989546"/>
          </a:xfrm>
          <a:prstGeom prst="roundRect">
            <a:avLst>
              <a:gd name="adj" fmla="val 725"/>
            </a:avLst>
          </a:prstGeom>
          <a:solidFill>
            <a:srgbClr val="FBE1D0"/>
          </a:solidFill>
          <a:ln/>
        </p:spPr>
      </p:sp>
      <p:sp>
        <p:nvSpPr>
          <p:cNvPr id="5" name="Text 3"/>
          <p:cNvSpPr/>
          <p:nvPr/>
        </p:nvSpPr>
        <p:spPr>
          <a:xfrm>
            <a:off x="977027" y="1770817"/>
            <a:ext cx="12676346" cy="370046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highlight>
                  <a:srgbClr val="FBE1D0"/>
                </a:highlight>
                <a:latin typeface="Consolas" pitchFamily="34" charset="0"/>
                <a:ea typeface="Consolas" pitchFamily="34" charset="-122"/>
                <a:cs typeface="Consolas" pitchFamily="34" charset="-120"/>
              </a:rPr>
              <a:t># Install APK using ADB
adb install -r path/to/your/app.apk
# Install app bundle (AAB converted to APK set)
adb install-multiple --apex path/to/extracted/apks/*.apk
# Check installed package
adb shell pm list packages | grep yourpackagename
# Uninstall app if needed
adb uninstall com.yourcompany.appname
</a:t>
            </a:r>
            <a:endParaRPr lang="en-US" sz="1500" dirty="0"/>
          </a:p>
        </p:txBody>
      </p:sp>
      <p:sp>
        <p:nvSpPr>
          <p:cNvPr id="6" name="Text 4"/>
          <p:cNvSpPr/>
          <p:nvPr/>
        </p:nvSpPr>
        <p:spPr>
          <a:xfrm>
            <a:off x="793790" y="5832634"/>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ADB (Android Debug Bridge) is a powerful command-line tool that enables communication between your development environment and an Android device. It allows for more controlled installation and debugging of applications during the development process.</a:t>
            </a:r>
            <a:endParaRPr lang="en-US" sz="1500" dirty="0"/>
          </a:p>
        </p:txBody>
      </p:sp>
      <p:sp>
        <p:nvSpPr>
          <p:cNvPr id="7" name="Text 5"/>
          <p:cNvSpPr/>
          <p:nvPr/>
        </p:nvSpPr>
        <p:spPr>
          <a:xfrm>
            <a:off x="793790" y="6666190"/>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Using ADB for installation provides additional options like forcing installation over existing versions with the "-r" flag or targeting specific devices when multiple are connected. This approach is particularly useful for developers who need precise control over the update process or are troubleshooting installation issues.</a:t>
            </a:r>
            <a:endParaRPr lang="en-US" sz="1500" dirty="0"/>
          </a:p>
        </p:txBody>
      </p:sp>
      <p:pic>
        <p:nvPicPr>
          <p:cNvPr id="8"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58478"/>
            <a:ext cx="1027985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Verifying Updates and Best Practices</a:t>
            </a:r>
            <a:endParaRPr lang="en-US" sz="4450" dirty="0"/>
          </a:p>
        </p:txBody>
      </p:sp>
      <p:pic>
        <p:nvPicPr>
          <p:cNvPr id="3" name="Image 0" descr="preencoded.png">    </p:cNvPr>
          <p:cNvPicPr>
            <a:picLocks noChangeAspect="1"/>
          </p:cNvPicPr>
          <p:nvPr/>
        </p:nvPicPr>
        <p:blipFill>
          <a:blip r:embed="rId1"/>
          <a:stretch>
            <a:fillRect/>
          </a:stretch>
        </p:blipFill>
        <p:spPr>
          <a:xfrm>
            <a:off x="793790" y="2247067"/>
            <a:ext cx="566976" cy="566976"/>
          </a:xfrm>
          <a:prstGeom prst="rect">
            <a:avLst/>
          </a:prstGeom>
        </p:spPr>
      </p:pic>
      <p:sp>
        <p:nvSpPr>
          <p:cNvPr id="4" name="Text 1"/>
          <p:cNvSpPr/>
          <p:nvPr/>
        </p:nvSpPr>
        <p:spPr>
          <a:xfrm>
            <a:off x="1587579" y="2342078"/>
            <a:ext cx="225421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Comprehensive Testing</a:t>
            </a:r>
            <a:endParaRPr lang="en-US" sz="2200" dirty="0"/>
          </a:p>
        </p:txBody>
      </p:sp>
      <p:sp>
        <p:nvSpPr>
          <p:cNvPr id="5" name="Text 2"/>
          <p:cNvSpPr/>
          <p:nvPr/>
        </p:nvSpPr>
        <p:spPr>
          <a:xfrm>
            <a:off x="1587579" y="3186827"/>
            <a:ext cx="2254210" cy="290322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Thoroughly test all features and UI elements after installation to ensure updates function as expected across different device configurations.</a:t>
            </a:r>
            <a:endParaRPr lang="en-US" sz="1750" dirty="0"/>
          </a:p>
        </p:txBody>
      </p:sp>
      <p:pic>
        <p:nvPicPr>
          <p:cNvPr id="6" name="Image 1" descr="preencoded.png">    </p:cNvPr>
          <p:cNvPicPr>
            <a:picLocks noChangeAspect="1"/>
          </p:cNvPicPr>
          <p:nvPr/>
        </p:nvPicPr>
        <p:blipFill>
          <a:blip r:embed="rId2"/>
          <a:stretch>
            <a:fillRect/>
          </a:stretch>
        </p:blipFill>
        <p:spPr>
          <a:xfrm>
            <a:off x="4125278" y="2247067"/>
            <a:ext cx="566976" cy="566976"/>
          </a:xfrm>
          <a:prstGeom prst="rect">
            <a:avLst/>
          </a:prstGeom>
        </p:spPr>
      </p:pic>
      <p:sp>
        <p:nvSpPr>
          <p:cNvPr id="7" name="Text 3"/>
          <p:cNvSpPr/>
          <p:nvPr/>
        </p:nvSpPr>
        <p:spPr>
          <a:xfrm>
            <a:off x="4919067" y="2342078"/>
            <a:ext cx="2254329"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Version Tracking</a:t>
            </a:r>
            <a:endParaRPr lang="en-US" sz="2200" dirty="0"/>
          </a:p>
        </p:txBody>
      </p:sp>
      <p:sp>
        <p:nvSpPr>
          <p:cNvPr id="8" name="Text 4"/>
          <p:cNvSpPr/>
          <p:nvPr/>
        </p:nvSpPr>
        <p:spPr>
          <a:xfrm>
            <a:off x="4919067" y="3186827"/>
            <a:ext cx="2254329" cy="290322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Always increment version codes before building to ensure smooth updates and maintain clear version history for troubleshooting.</a:t>
            </a:r>
            <a:endParaRPr lang="en-US" sz="1750" dirty="0"/>
          </a:p>
        </p:txBody>
      </p:sp>
      <p:pic>
        <p:nvPicPr>
          <p:cNvPr id="9" name="Image 2" descr="preencoded.png">    </p:cNvPr>
          <p:cNvPicPr>
            <a:picLocks noChangeAspect="1"/>
          </p:cNvPicPr>
          <p:nvPr/>
        </p:nvPicPr>
        <p:blipFill>
          <a:blip r:embed="rId3"/>
          <a:stretch>
            <a:fillRect/>
          </a:stretch>
        </p:blipFill>
        <p:spPr>
          <a:xfrm>
            <a:off x="7456884" y="2247067"/>
            <a:ext cx="566976" cy="566976"/>
          </a:xfrm>
          <a:prstGeom prst="rect">
            <a:avLst/>
          </a:prstGeom>
        </p:spPr>
      </p:pic>
      <p:sp>
        <p:nvSpPr>
          <p:cNvPr id="10" name="Text 5"/>
          <p:cNvSpPr/>
          <p:nvPr/>
        </p:nvSpPr>
        <p:spPr>
          <a:xfrm>
            <a:off x="8250674" y="2342078"/>
            <a:ext cx="225432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Changelogs</a:t>
            </a:r>
            <a:endParaRPr lang="en-US" sz="2200" dirty="0"/>
          </a:p>
        </p:txBody>
      </p:sp>
      <p:sp>
        <p:nvSpPr>
          <p:cNvPr id="11" name="Text 6"/>
          <p:cNvSpPr/>
          <p:nvPr/>
        </p:nvSpPr>
        <p:spPr>
          <a:xfrm>
            <a:off x="8250674" y="2832497"/>
            <a:ext cx="2254329" cy="254031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Maintain detailed changelogs to track what changes were made in each version, helping with debugging and user communication.</a:t>
            </a:r>
            <a:endParaRPr lang="en-US" sz="1750" dirty="0"/>
          </a:p>
        </p:txBody>
      </p:sp>
      <p:pic>
        <p:nvPicPr>
          <p:cNvPr id="12" name="Image 3" descr="preencoded.png">    </p:cNvPr>
          <p:cNvPicPr>
            <a:picLocks noChangeAspect="1"/>
          </p:cNvPicPr>
          <p:nvPr/>
        </p:nvPicPr>
        <p:blipFill>
          <a:blip r:embed="rId4"/>
          <a:stretch>
            <a:fillRect/>
          </a:stretch>
        </p:blipFill>
        <p:spPr>
          <a:xfrm>
            <a:off x="10788491" y="2247067"/>
            <a:ext cx="566976" cy="566976"/>
          </a:xfrm>
          <a:prstGeom prst="rect">
            <a:avLst/>
          </a:prstGeom>
        </p:spPr>
      </p:pic>
      <p:sp>
        <p:nvSpPr>
          <p:cNvPr id="13" name="Text 7"/>
          <p:cNvSpPr/>
          <p:nvPr/>
        </p:nvSpPr>
        <p:spPr>
          <a:xfrm>
            <a:off x="11582281" y="2342078"/>
            <a:ext cx="225432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Beta Testing</a:t>
            </a:r>
            <a:endParaRPr lang="en-US" sz="2200" dirty="0"/>
          </a:p>
        </p:txBody>
      </p:sp>
      <p:sp>
        <p:nvSpPr>
          <p:cNvPr id="14" name="Text 8"/>
          <p:cNvSpPr/>
          <p:nvPr/>
        </p:nvSpPr>
        <p:spPr>
          <a:xfrm>
            <a:off x="11582281" y="2832497"/>
            <a:ext cx="2254329"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distributing updates to a small group of users first to catch issues before widespread release.</a:t>
            </a:r>
            <a:endParaRPr lang="en-US" sz="1750" dirty="0"/>
          </a:p>
        </p:txBody>
      </p:sp>
      <p:sp>
        <p:nvSpPr>
          <p:cNvPr id="15" name="Text 9"/>
          <p:cNvSpPr/>
          <p:nvPr/>
        </p:nvSpPr>
        <p:spPr>
          <a:xfrm>
            <a:off x="793790" y="634519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After installing the new APK, it's crucial to verify that all your latest changes are reflected properly. This verification step ensures that the update process has been successful and that users will experience the improvements you've made.</a:t>
            </a:r>
            <a:endParaRPr lang="en-US" sz="1750" dirty="0"/>
          </a:p>
        </p:txBody>
      </p:sp>
      <p:pic>
        <p:nvPicPr>
          <p:cNvPr id="16"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2025-05-10T01:52:43Z</dcterms:created>
  <dcterms:modified xsi:type="dcterms:W3CDTF">2025-05-10T01:52:43Z</dcterms:modified>
</cp:coreProperties>
</file>